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7"/>
  </p:notesMasterIdLst>
  <p:handoutMasterIdLst>
    <p:handoutMasterId r:id="rId28"/>
  </p:handoutMasterIdLst>
  <p:sldIdLst>
    <p:sldId id="1851" r:id="rId2"/>
    <p:sldId id="1904" r:id="rId3"/>
    <p:sldId id="1880" r:id="rId4"/>
    <p:sldId id="1872" r:id="rId5"/>
    <p:sldId id="1936" r:id="rId6"/>
    <p:sldId id="1919" r:id="rId7"/>
    <p:sldId id="1921" r:id="rId8"/>
    <p:sldId id="1909" r:id="rId9"/>
    <p:sldId id="1889" r:id="rId10"/>
    <p:sldId id="1888" r:id="rId11"/>
    <p:sldId id="1929" r:id="rId12"/>
    <p:sldId id="1935" r:id="rId13"/>
    <p:sldId id="1891" r:id="rId14"/>
    <p:sldId id="1930" r:id="rId15"/>
    <p:sldId id="1922" r:id="rId16"/>
    <p:sldId id="1923" r:id="rId17"/>
    <p:sldId id="1908" r:id="rId18"/>
    <p:sldId id="1934" r:id="rId19"/>
    <p:sldId id="1926" r:id="rId20"/>
    <p:sldId id="1931" r:id="rId21"/>
    <p:sldId id="1927" r:id="rId22"/>
    <p:sldId id="1933" r:id="rId23"/>
    <p:sldId id="1937" r:id="rId24"/>
    <p:sldId id="1875" r:id="rId25"/>
    <p:sldId id="1939" r:id="rId26"/>
  </p:sldIdLst>
  <p:sldSz cx="6858000" cy="51435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9"/>
    <a:srgbClr val="003057"/>
    <a:srgbClr val="45555F"/>
    <a:srgbClr val="DF503D"/>
    <a:srgbClr val="00A78F"/>
    <a:srgbClr val="0093A3"/>
    <a:srgbClr val="E4EAEE"/>
    <a:srgbClr val="F2F2F2"/>
    <a:srgbClr val="FBEBB6"/>
    <a:srgbClr val="5B7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2674" autoAdjust="0"/>
  </p:normalViewPr>
  <p:slideViewPr>
    <p:cSldViewPr snapToObjects="1" showGuides="1">
      <p:cViewPr varScale="1">
        <p:scale>
          <a:sx n="136" d="100"/>
          <a:sy n="136" d="100"/>
        </p:scale>
        <p:origin x="1746" y="13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47" d="100"/>
          <a:sy n="47" d="100"/>
        </p:scale>
        <p:origin x="274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00"/>
        <c:axId val="1686275903"/>
        <c:axId val="1686274255"/>
      </c:barChart>
      <c:valAx>
        <c:axId val="1686274255"/>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86275903"/>
        <c:crosses val="autoZero"/>
        <c:crossBetween val="between"/>
      </c:valAx>
      <c:catAx>
        <c:axId val="168627590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86274255"/>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spPr>
              <a:solidFill>
                <a:srgbClr val="5B7F95"/>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1-1108-4C4B-9637-4FED787039D7}"/>
              </c:ext>
            </c:extLst>
          </c:dPt>
          <c:dPt>
            <c:idx val="1"/>
            <c:invertIfNegative val="0"/>
            <c:bubble3D val="0"/>
            <c:spPr>
              <a:solidFill>
                <a:srgbClr val="E04F39"/>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3-1108-4C4B-9637-4FED787039D7}"/>
              </c:ext>
            </c:extLst>
          </c:dPt>
          <c:dPt>
            <c:idx val="2"/>
            <c:invertIfNegative val="0"/>
            <c:bubble3D val="0"/>
            <c:spPr>
              <a:solidFill>
                <a:srgbClr val="00A78F"/>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5-1108-4C4B-9637-4FED787039D7}"/>
              </c:ext>
            </c:extLst>
          </c:dPt>
          <c:dPt>
            <c:idx val="3"/>
            <c:invertIfNegative val="0"/>
            <c:bubble3D val="0"/>
            <c:spPr>
              <a:solidFill>
                <a:srgbClr val="FBDB65"/>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7-1108-4C4B-9637-4FED787039D7}"/>
              </c:ext>
            </c:extLst>
          </c:dPt>
          <c:dPt>
            <c:idx val="4"/>
            <c:invertIfNegative val="0"/>
            <c:bubble3D val="0"/>
            <c:spPr>
              <a:solidFill>
                <a:srgbClr val="FFB25B"/>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9-1108-4C4B-9637-4FED787039D7}"/>
              </c:ext>
            </c:extLst>
          </c:dPt>
          <c:dPt>
            <c:idx val="5"/>
            <c:invertIfNegative val="0"/>
            <c:bubble3D val="0"/>
            <c:spPr>
              <a:solidFill>
                <a:schemeClr val="accent1"/>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B-1108-4C4B-9637-4FED787039D7}"/>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8.1999999999999993</c:v>
                </c:pt>
                <c:pt idx="1">
                  <c:v>6.4</c:v>
                </c:pt>
                <c:pt idx="2">
                  <c:v>5.2</c:v>
                </c:pt>
                <c:pt idx="3">
                  <c:v>4.8</c:v>
                </c:pt>
                <c:pt idx="4">
                  <c:v>3.6</c:v>
                </c:pt>
                <c:pt idx="5">
                  <c:v>3.2</c:v>
                </c:pt>
              </c:numCache>
            </c:numRef>
          </c:val>
          <c:extLst>
            <c:ext xmlns:c16="http://schemas.microsoft.com/office/drawing/2014/chart" uri="{C3380CC4-5D6E-409C-BE32-E72D297353CC}">
              <c16:uniqueId val="{0000000C-1108-4C4B-9637-4FED787039D7}"/>
            </c:ext>
          </c:extLst>
        </c:ser>
        <c:dLbls>
          <c:showLegendKey val="0"/>
          <c:showVal val="0"/>
          <c:showCatName val="0"/>
          <c:showSerName val="0"/>
          <c:showPercent val="0"/>
          <c:showBubbleSize val="0"/>
        </c:dLbls>
        <c:gapWidth val="100"/>
        <c:axId val="1652990143"/>
        <c:axId val="1653033263"/>
      </c:barChart>
      <c:valAx>
        <c:axId val="1653033263"/>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52990143"/>
        <c:crosses val="autoZero"/>
        <c:crossBetween val="between"/>
      </c:valAx>
      <c:catAx>
        <c:axId val="165299014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53033263"/>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spPr>
              <a:solidFill>
                <a:srgbClr val="5B7F9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C02-6140-A9AF-3C5BC3D71916}"/>
              </c:ext>
            </c:extLst>
          </c:dPt>
          <c:dPt>
            <c:idx val="1"/>
            <c:invertIfNegative val="0"/>
            <c:bubble3D val="0"/>
            <c:spPr>
              <a:solidFill>
                <a:srgbClr val="E04F3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C02-6140-A9AF-3C5BC3D71916}"/>
              </c:ext>
            </c:extLst>
          </c:dPt>
          <c:dPt>
            <c:idx val="2"/>
            <c:invertIfNegative val="0"/>
            <c:bubble3D val="0"/>
            <c:spPr>
              <a:solidFill>
                <a:srgbClr val="00A68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C02-6140-A9AF-3C5BC3D71916}"/>
              </c:ext>
            </c:extLst>
          </c:dPt>
          <c:dPt>
            <c:idx val="3"/>
            <c:invertIfNegative val="0"/>
            <c:bubble3D val="0"/>
            <c:spPr>
              <a:solidFill>
                <a:srgbClr val="FBDB6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C02-6140-A9AF-3C5BC3D71916}"/>
              </c:ext>
            </c:extLst>
          </c:dPt>
          <c:dPt>
            <c:idx val="4"/>
            <c:invertIfNegative val="0"/>
            <c:bubble3D val="0"/>
            <c:spPr>
              <a:solidFill>
                <a:srgbClr val="FFB25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C02-6140-A9AF-3C5BC3D71916}"/>
              </c:ext>
            </c:extLst>
          </c:dPt>
          <c:dPt>
            <c:idx val="5"/>
            <c:invertIfNegative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C02-6140-A9AF-3C5BC3D71916}"/>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8.1999999999999993</c:v>
                </c:pt>
                <c:pt idx="1">
                  <c:v>6.4</c:v>
                </c:pt>
                <c:pt idx="2">
                  <c:v>5.2</c:v>
                </c:pt>
                <c:pt idx="3">
                  <c:v>4.8</c:v>
                </c:pt>
                <c:pt idx="4">
                  <c:v>3.6</c:v>
                </c:pt>
                <c:pt idx="5">
                  <c:v>3.2</c:v>
                </c:pt>
              </c:numCache>
            </c:numRef>
          </c:val>
          <c:extLst>
            <c:ext xmlns:c16="http://schemas.microsoft.com/office/drawing/2014/chart" uri="{C3380CC4-5D6E-409C-BE32-E72D297353CC}">
              <c16:uniqueId val="{0000000C-DC02-6140-A9AF-3C5BC3D71916}"/>
            </c:ext>
          </c:extLst>
        </c:ser>
        <c:dLbls>
          <c:showLegendKey val="0"/>
          <c:showVal val="0"/>
          <c:showCatName val="0"/>
          <c:showSerName val="0"/>
          <c:showPercent val="0"/>
          <c:showBubbleSize val="0"/>
        </c:dLbls>
        <c:gapWidth val="100"/>
        <c:axId val="1686275903"/>
        <c:axId val="1686274255"/>
      </c:barChart>
      <c:valAx>
        <c:axId val="1686274255"/>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86275903"/>
        <c:crosses val="autoZero"/>
        <c:crossBetween val="between"/>
      </c:valAx>
      <c:catAx>
        <c:axId val="168627590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86274255"/>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a:noFill/>
            </a:ln>
            <a:effectLst>
              <a:outerShdw blurRad="254000" sx="102000" sy="102000" algn="ctr" rotWithShape="0">
                <a:prstClr val="black">
                  <a:alpha val="0"/>
                </a:prstClr>
              </a:outerShdw>
            </a:effectLst>
          </c:spPr>
          <c:invertIfNegative val="0"/>
          <c:dPt>
            <c:idx val="0"/>
            <c:invertIfNegative val="0"/>
            <c:bubble3D val="0"/>
            <c:spPr>
              <a:solidFill>
                <a:srgbClr val="5B7F95"/>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1-5926-C34F-86FA-26DBFC64DAFC}"/>
              </c:ext>
            </c:extLst>
          </c:dPt>
          <c:dPt>
            <c:idx val="1"/>
            <c:invertIfNegative val="0"/>
            <c:bubble3D val="0"/>
            <c:spPr>
              <a:solidFill>
                <a:srgbClr val="E04F39"/>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3-5926-C34F-86FA-26DBFC64DAFC}"/>
              </c:ext>
            </c:extLst>
          </c:dPt>
          <c:dPt>
            <c:idx val="2"/>
            <c:invertIfNegative val="0"/>
            <c:bubble3D val="0"/>
            <c:spPr>
              <a:solidFill>
                <a:srgbClr val="00A78F"/>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5-5926-C34F-86FA-26DBFC64DAFC}"/>
              </c:ext>
            </c:extLst>
          </c:dPt>
          <c:dPt>
            <c:idx val="3"/>
            <c:invertIfNegative val="0"/>
            <c:bubble3D val="0"/>
            <c:spPr>
              <a:solidFill>
                <a:srgbClr val="FBDB65"/>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7-5926-C34F-86FA-26DBFC64DAFC}"/>
              </c:ext>
            </c:extLst>
          </c:dPt>
          <c:dPt>
            <c:idx val="4"/>
            <c:invertIfNegative val="0"/>
            <c:bubble3D val="0"/>
            <c:spPr>
              <a:solidFill>
                <a:srgbClr val="FFB25B"/>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9-5926-C34F-86FA-26DBFC64DAFC}"/>
              </c:ext>
            </c:extLst>
          </c:dPt>
          <c:dPt>
            <c:idx val="5"/>
            <c:invertIfNegative val="0"/>
            <c:bubble3D val="0"/>
            <c:spPr>
              <a:solidFill>
                <a:schemeClr val="accent1"/>
              </a:solidFill>
              <a:ln>
                <a:noFill/>
              </a:ln>
              <a:effectLst>
                <a:outerShdw blurRad="254000" sx="102000" sy="102000" algn="ctr" rotWithShape="0">
                  <a:prstClr val="black">
                    <a:alpha val="0"/>
                  </a:prstClr>
                </a:outerShdw>
              </a:effectLst>
            </c:spPr>
            <c:extLst>
              <c:ext xmlns:c16="http://schemas.microsoft.com/office/drawing/2014/chart" uri="{C3380CC4-5D6E-409C-BE32-E72D297353CC}">
                <c16:uniqueId val="{0000000B-5926-C34F-86FA-26DBFC64DAFC}"/>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8.1999999999999993</c:v>
                </c:pt>
                <c:pt idx="1">
                  <c:v>6.4</c:v>
                </c:pt>
                <c:pt idx="2">
                  <c:v>5.2</c:v>
                </c:pt>
                <c:pt idx="3">
                  <c:v>4.8</c:v>
                </c:pt>
                <c:pt idx="4">
                  <c:v>3.6</c:v>
                </c:pt>
                <c:pt idx="5">
                  <c:v>3.2</c:v>
                </c:pt>
              </c:numCache>
            </c:numRef>
          </c:val>
          <c:extLst>
            <c:ext xmlns:c16="http://schemas.microsoft.com/office/drawing/2014/chart" uri="{C3380CC4-5D6E-409C-BE32-E72D297353CC}">
              <c16:uniqueId val="{0000000C-5926-C34F-86FA-26DBFC64DAFC}"/>
            </c:ext>
          </c:extLst>
        </c:ser>
        <c:dLbls>
          <c:showLegendKey val="0"/>
          <c:showVal val="0"/>
          <c:showCatName val="0"/>
          <c:showSerName val="0"/>
          <c:showPercent val="0"/>
          <c:showBubbleSize val="0"/>
        </c:dLbls>
        <c:gapWidth val="100"/>
        <c:axId val="1652990143"/>
        <c:axId val="1653033263"/>
      </c:barChart>
      <c:valAx>
        <c:axId val="1653033263"/>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52990143"/>
        <c:crosses val="autoZero"/>
        <c:crossBetween val="between"/>
      </c:valAx>
      <c:catAx>
        <c:axId val="165299014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53033263"/>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Sales Y1</c:v>
                </c:pt>
              </c:strCache>
            </c:strRef>
          </c:tx>
          <c:spPr>
            <a:ln w="19050" cap="rnd">
              <a:solidFill>
                <a:srgbClr val="5B7F95">
                  <a:alpha val="85000"/>
                </a:srgbClr>
              </a:solidFill>
              <a:round/>
            </a:ln>
            <a:effectLst/>
          </c:spPr>
          <c:marker>
            <c:symbol val="none"/>
          </c:marker>
          <c:dPt>
            <c:idx val="0"/>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1-EBF2-674A-8E24-80EBB97842BF}"/>
              </c:ext>
            </c:extLst>
          </c:dPt>
          <c:dPt>
            <c:idx val="1"/>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3-EBF2-674A-8E24-80EBB97842BF}"/>
              </c:ext>
            </c:extLst>
          </c:dPt>
          <c:dPt>
            <c:idx val="2"/>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5-EBF2-674A-8E24-80EBB97842BF}"/>
              </c:ext>
            </c:extLst>
          </c:dPt>
          <c:dPt>
            <c:idx val="3"/>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7-EBF2-674A-8E24-80EBB97842BF}"/>
              </c:ext>
            </c:extLst>
          </c:dPt>
          <c:dPt>
            <c:idx val="4"/>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9-EBF2-674A-8E24-80EBB97842BF}"/>
              </c:ext>
            </c:extLst>
          </c:dPt>
          <c:dPt>
            <c:idx val="5"/>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B-EBF2-674A-8E24-80EBB97842BF}"/>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8.1999999999999993</c:v>
                </c:pt>
                <c:pt idx="1">
                  <c:v>6.4</c:v>
                </c:pt>
                <c:pt idx="2">
                  <c:v>5.2</c:v>
                </c:pt>
                <c:pt idx="3">
                  <c:v>4.8</c:v>
                </c:pt>
                <c:pt idx="4">
                  <c:v>3.6</c:v>
                </c:pt>
                <c:pt idx="5">
                  <c:v>3.2</c:v>
                </c:pt>
              </c:numCache>
            </c:numRef>
          </c:val>
          <c:smooth val="0"/>
          <c:extLst>
            <c:ext xmlns:c16="http://schemas.microsoft.com/office/drawing/2014/chart" uri="{C3380CC4-5D6E-409C-BE32-E72D297353CC}">
              <c16:uniqueId val="{0000000C-EBF2-674A-8E24-80EBB97842BF}"/>
            </c:ext>
          </c:extLst>
        </c:ser>
        <c:ser>
          <c:idx val="1"/>
          <c:order val="1"/>
          <c:tx>
            <c:strRef>
              <c:f>Sheet1!$C$1</c:f>
              <c:strCache>
                <c:ptCount val="1"/>
                <c:pt idx="0">
                  <c:v>Sales Y2</c:v>
                </c:pt>
              </c:strCache>
            </c:strRef>
          </c:tx>
          <c:spPr>
            <a:ln w="19050" cap="rnd">
              <a:solidFill>
                <a:srgbClr val="E04F39">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Sheet1!$C$2:$C$7</c:f>
              <c:numCache>
                <c:formatCode>General</c:formatCode>
                <c:ptCount val="6"/>
                <c:pt idx="0">
                  <c:v>3.2</c:v>
                </c:pt>
                <c:pt idx="1">
                  <c:v>4.4000000000000004</c:v>
                </c:pt>
                <c:pt idx="2">
                  <c:v>5.6</c:v>
                </c:pt>
                <c:pt idx="3">
                  <c:v>6.8</c:v>
                </c:pt>
                <c:pt idx="4">
                  <c:v>7</c:v>
                </c:pt>
                <c:pt idx="5">
                  <c:v>8.1999999999999993</c:v>
                </c:pt>
              </c:numCache>
            </c:numRef>
          </c:val>
          <c:smooth val="0"/>
          <c:extLst>
            <c:ext xmlns:c16="http://schemas.microsoft.com/office/drawing/2014/chart" uri="{C3380CC4-5D6E-409C-BE32-E72D297353CC}">
              <c16:uniqueId val="{0000000D-EBF2-674A-8E24-80EBB97842BF}"/>
            </c:ext>
          </c:extLst>
        </c:ser>
        <c:ser>
          <c:idx val="2"/>
          <c:order val="2"/>
          <c:tx>
            <c:strRef>
              <c:f>Sheet1!$D$1</c:f>
              <c:strCache>
                <c:ptCount val="1"/>
                <c:pt idx="0">
                  <c:v>Sales Y3</c:v>
                </c:pt>
              </c:strCache>
            </c:strRef>
          </c:tx>
          <c:spPr>
            <a:ln w="19050" cap="rnd">
              <a:solidFill>
                <a:srgbClr val="00A78F">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Sheet1!$D$2:$D$7</c:f>
              <c:numCache>
                <c:formatCode>General</c:formatCode>
                <c:ptCount val="6"/>
                <c:pt idx="0">
                  <c:v>5</c:v>
                </c:pt>
                <c:pt idx="1">
                  <c:v>5.4</c:v>
                </c:pt>
                <c:pt idx="2">
                  <c:v>5.2</c:v>
                </c:pt>
                <c:pt idx="3">
                  <c:v>6</c:v>
                </c:pt>
                <c:pt idx="4">
                  <c:v>5.2</c:v>
                </c:pt>
                <c:pt idx="5">
                  <c:v>7</c:v>
                </c:pt>
              </c:numCache>
            </c:numRef>
          </c:val>
          <c:smooth val="0"/>
          <c:extLst>
            <c:ext xmlns:c16="http://schemas.microsoft.com/office/drawing/2014/chart" uri="{C3380CC4-5D6E-409C-BE32-E72D297353CC}">
              <c16:uniqueId val="{0000000E-EBF2-674A-8E24-80EBB97842BF}"/>
            </c:ext>
          </c:extLst>
        </c:ser>
        <c:ser>
          <c:idx val="3"/>
          <c:order val="3"/>
          <c:tx>
            <c:strRef>
              <c:f>Sheet1!$E$1</c:f>
              <c:strCache>
                <c:ptCount val="1"/>
                <c:pt idx="0">
                  <c:v>Sales Y4</c:v>
                </c:pt>
              </c:strCache>
            </c:strRef>
          </c:tx>
          <c:spPr>
            <a:ln w="19050" cap="rnd">
              <a:solidFill>
                <a:srgbClr val="FBDB65">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Sheet1!$E$2:$E$7</c:f>
              <c:numCache>
                <c:formatCode>General</c:formatCode>
                <c:ptCount val="6"/>
                <c:pt idx="0">
                  <c:v>6.5</c:v>
                </c:pt>
                <c:pt idx="1">
                  <c:v>6.1</c:v>
                </c:pt>
                <c:pt idx="2">
                  <c:v>5.8</c:v>
                </c:pt>
                <c:pt idx="3">
                  <c:v>6.3</c:v>
                </c:pt>
                <c:pt idx="4">
                  <c:v>7</c:v>
                </c:pt>
                <c:pt idx="5">
                  <c:v>7.2</c:v>
                </c:pt>
              </c:numCache>
            </c:numRef>
          </c:val>
          <c:smooth val="0"/>
          <c:extLst>
            <c:ext xmlns:c16="http://schemas.microsoft.com/office/drawing/2014/chart" uri="{C3380CC4-5D6E-409C-BE32-E72D297353CC}">
              <c16:uniqueId val="{0000000F-EBF2-674A-8E24-80EBB97842BF}"/>
            </c:ext>
          </c:extLst>
        </c:ser>
        <c:ser>
          <c:idx val="4"/>
          <c:order val="4"/>
          <c:tx>
            <c:strRef>
              <c:f>Sheet1!$F$1</c:f>
              <c:strCache>
                <c:ptCount val="1"/>
                <c:pt idx="0">
                  <c:v>Sales y5</c:v>
                </c:pt>
              </c:strCache>
            </c:strRef>
          </c:tx>
          <c:spPr>
            <a:ln w="19050" cap="rnd">
              <a:solidFill>
                <a:srgbClr val="FFB25B">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Sheet1!$F$2:$F$7</c:f>
              <c:numCache>
                <c:formatCode>General</c:formatCode>
                <c:ptCount val="6"/>
                <c:pt idx="0">
                  <c:v>2</c:v>
                </c:pt>
                <c:pt idx="1">
                  <c:v>4</c:v>
                </c:pt>
                <c:pt idx="2">
                  <c:v>4.4000000000000004</c:v>
                </c:pt>
                <c:pt idx="3">
                  <c:v>4.5</c:v>
                </c:pt>
                <c:pt idx="4">
                  <c:v>4.5999999999999996</c:v>
                </c:pt>
                <c:pt idx="5">
                  <c:v>4.3</c:v>
                </c:pt>
              </c:numCache>
            </c:numRef>
          </c:val>
          <c:smooth val="0"/>
          <c:extLst>
            <c:ext xmlns:c16="http://schemas.microsoft.com/office/drawing/2014/chart" uri="{C3380CC4-5D6E-409C-BE32-E72D297353CC}">
              <c16:uniqueId val="{00000010-EBF2-674A-8E24-80EBB97842BF}"/>
            </c:ext>
          </c:extLst>
        </c:ser>
        <c:ser>
          <c:idx val="5"/>
          <c:order val="5"/>
          <c:tx>
            <c:strRef>
              <c:f>Sheet1!$G$1</c:f>
              <c:strCache>
                <c:ptCount val="1"/>
                <c:pt idx="0">
                  <c:v>Sales Y6</c:v>
                </c:pt>
              </c:strCache>
            </c:strRef>
          </c:tx>
          <c:spPr>
            <a:ln w="19050" cap="rnd">
              <a:solidFill>
                <a:schemeClr val="accent1">
                  <a:alpha val="85000"/>
                </a:scheme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Sheet1!$G$2:$G$7</c:f>
              <c:numCache>
                <c:formatCode>General</c:formatCode>
                <c:ptCount val="6"/>
                <c:pt idx="0">
                  <c:v>2.4</c:v>
                </c:pt>
                <c:pt idx="1">
                  <c:v>3.1</c:v>
                </c:pt>
                <c:pt idx="2">
                  <c:v>2.8</c:v>
                </c:pt>
                <c:pt idx="3">
                  <c:v>2.7</c:v>
                </c:pt>
                <c:pt idx="4">
                  <c:v>3</c:v>
                </c:pt>
                <c:pt idx="5">
                  <c:v>3.7</c:v>
                </c:pt>
              </c:numCache>
            </c:numRef>
          </c:val>
          <c:smooth val="0"/>
          <c:extLst>
            <c:ext xmlns:c16="http://schemas.microsoft.com/office/drawing/2014/chart" uri="{C3380CC4-5D6E-409C-BE32-E72D297353CC}">
              <c16:uniqueId val="{00000011-EBF2-674A-8E24-80EBB97842BF}"/>
            </c:ext>
          </c:extLst>
        </c:ser>
        <c:dLbls>
          <c:showLegendKey val="0"/>
          <c:showVal val="0"/>
          <c:showCatName val="0"/>
          <c:showSerName val="0"/>
          <c:showPercent val="0"/>
          <c:showBubbleSize val="0"/>
        </c:dLbls>
        <c:smooth val="0"/>
        <c:axId val="1652990143"/>
        <c:axId val="1653033263"/>
      </c:lineChart>
      <c:valAx>
        <c:axId val="1653033263"/>
        <c:scaling>
          <c:orientation val="minMax"/>
        </c:scaling>
        <c:delete val="0"/>
        <c:axPos val="l"/>
        <c:majorGridlines>
          <c:spPr>
            <a:ln w="6350"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52990143"/>
        <c:crosses val="autoZero"/>
        <c:crossBetween val="between"/>
      </c:valAx>
      <c:catAx>
        <c:axId val="1652990143"/>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53033263"/>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Sales Y1</c:v>
                </c:pt>
              </c:strCache>
            </c:strRef>
          </c:tx>
          <c:spPr>
            <a:ln w="19050" cap="rnd">
              <a:solidFill>
                <a:srgbClr val="5B7F95">
                  <a:alpha val="85000"/>
                </a:srgbClr>
              </a:solidFill>
              <a:round/>
            </a:ln>
            <a:effectLst/>
          </c:spPr>
          <c:marker>
            <c:symbol val="none"/>
          </c:marker>
          <c:dPt>
            <c:idx val="0"/>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1-D19D-9F4D-BC0E-33C0A27A483D}"/>
              </c:ext>
            </c:extLst>
          </c:dPt>
          <c:dPt>
            <c:idx val="1"/>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3-D19D-9F4D-BC0E-33C0A27A483D}"/>
              </c:ext>
            </c:extLst>
          </c:dPt>
          <c:dPt>
            <c:idx val="2"/>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5-D19D-9F4D-BC0E-33C0A27A483D}"/>
              </c:ext>
            </c:extLst>
          </c:dPt>
          <c:dPt>
            <c:idx val="3"/>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7-D19D-9F4D-BC0E-33C0A27A483D}"/>
              </c:ext>
            </c:extLst>
          </c:dPt>
          <c:dPt>
            <c:idx val="4"/>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9-D19D-9F4D-BC0E-33C0A27A483D}"/>
              </c:ext>
            </c:extLst>
          </c:dPt>
          <c:dPt>
            <c:idx val="5"/>
            <c:marker>
              <c:symbol val="none"/>
            </c:marker>
            <c:bubble3D val="0"/>
            <c:spPr>
              <a:ln w="19050" cap="rnd">
                <a:solidFill>
                  <a:srgbClr val="5B7F95">
                    <a:alpha val="85000"/>
                  </a:srgbClr>
                </a:solidFill>
                <a:round/>
              </a:ln>
              <a:effectLst>
                <a:outerShdw blurRad="254000" sx="102000" sy="102000" algn="ctr" rotWithShape="0">
                  <a:prstClr val="black">
                    <a:alpha val="20000"/>
                  </a:prstClr>
                </a:outerShdw>
              </a:effectLst>
            </c:spPr>
            <c:extLst>
              <c:ext xmlns:c16="http://schemas.microsoft.com/office/drawing/2014/chart" uri="{C3380CC4-5D6E-409C-BE32-E72D297353CC}">
                <c16:uniqueId val="{0000000B-D19D-9F4D-BC0E-33C0A27A483D}"/>
              </c:ext>
            </c:extLst>
          </c:dPt>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8.1999999999999993</c:v>
                </c:pt>
                <c:pt idx="1">
                  <c:v>6.4</c:v>
                </c:pt>
                <c:pt idx="2">
                  <c:v>5.2</c:v>
                </c:pt>
                <c:pt idx="3">
                  <c:v>4.8</c:v>
                </c:pt>
                <c:pt idx="4">
                  <c:v>3.6</c:v>
                </c:pt>
                <c:pt idx="5">
                  <c:v>3.2</c:v>
                </c:pt>
              </c:numCache>
            </c:numRef>
          </c:val>
          <c:smooth val="0"/>
          <c:extLst>
            <c:ext xmlns:c16="http://schemas.microsoft.com/office/drawing/2014/chart" uri="{C3380CC4-5D6E-409C-BE32-E72D297353CC}">
              <c16:uniqueId val="{0000000C-D19D-9F4D-BC0E-33C0A27A483D}"/>
            </c:ext>
          </c:extLst>
        </c:ser>
        <c:ser>
          <c:idx val="1"/>
          <c:order val="1"/>
          <c:tx>
            <c:strRef>
              <c:f>Sheet1!$C$1</c:f>
              <c:strCache>
                <c:ptCount val="1"/>
                <c:pt idx="0">
                  <c:v>Sales Y2</c:v>
                </c:pt>
              </c:strCache>
            </c:strRef>
          </c:tx>
          <c:spPr>
            <a:ln w="19050" cap="rnd">
              <a:solidFill>
                <a:srgbClr val="E04F39">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Sheet1!$C$2:$C$7</c:f>
              <c:numCache>
                <c:formatCode>General</c:formatCode>
                <c:ptCount val="6"/>
                <c:pt idx="0">
                  <c:v>3.2</c:v>
                </c:pt>
                <c:pt idx="1">
                  <c:v>4.4000000000000004</c:v>
                </c:pt>
                <c:pt idx="2">
                  <c:v>5.6</c:v>
                </c:pt>
                <c:pt idx="3">
                  <c:v>6.8</c:v>
                </c:pt>
                <c:pt idx="4">
                  <c:v>7</c:v>
                </c:pt>
                <c:pt idx="5">
                  <c:v>8.1999999999999993</c:v>
                </c:pt>
              </c:numCache>
            </c:numRef>
          </c:val>
          <c:smooth val="0"/>
          <c:extLst>
            <c:ext xmlns:c16="http://schemas.microsoft.com/office/drawing/2014/chart" uri="{C3380CC4-5D6E-409C-BE32-E72D297353CC}">
              <c16:uniqueId val="{0000000D-D19D-9F4D-BC0E-33C0A27A483D}"/>
            </c:ext>
          </c:extLst>
        </c:ser>
        <c:ser>
          <c:idx val="2"/>
          <c:order val="2"/>
          <c:tx>
            <c:strRef>
              <c:f>Sheet1!$D$1</c:f>
              <c:strCache>
                <c:ptCount val="1"/>
                <c:pt idx="0">
                  <c:v>Sales Y3</c:v>
                </c:pt>
              </c:strCache>
            </c:strRef>
          </c:tx>
          <c:spPr>
            <a:ln w="19050" cap="rnd">
              <a:solidFill>
                <a:srgbClr val="00A78F">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Sheet1!$D$2:$D$7</c:f>
              <c:numCache>
                <c:formatCode>General</c:formatCode>
                <c:ptCount val="6"/>
                <c:pt idx="0">
                  <c:v>5</c:v>
                </c:pt>
                <c:pt idx="1">
                  <c:v>5.4</c:v>
                </c:pt>
                <c:pt idx="2">
                  <c:v>5.2</c:v>
                </c:pt>
                <c:pt idx="3">
                  <c:v>6</c:v>
                </c:pt>
                <c:pt idx="4">
                  <c:v>5.2</c:v>
                </c:pt>
                <c:pt idx="5">
                  <c:v>7</c:v>
                </c:pt>
              </c:numCache>
            </c:numRef>
          </c:val>
          <c:smooth val="0"/>
          <c:extLst>
            <c:ext xmlns:c16="http://schemas.microsoft.com/office/drawing/2014/chart" uri="{C3380CC4-5D6E-409C-BE32-E72D297353CC}">
              <c16:uniqueId val="{0000000E-D19D-9F4D-BC0E-33C0A27A483D}"/>
            </c:ext>
          </c:extLst>
        </c:ser>
        <c:ser>
          <c:idx val="3"/>
          <c:order val="3"/>
          <c:tx>
            <c:strRef>
              <c:f>Sheet1!$E$1</c:f>
              <c:strCache>
                <c:ptCount val="1"/>
                <c:pt idx="0">
                  <c:v>Sales Y4</c:v>
                </c:pt>
              </c:strCache>
            </c:strRef>
          </c:tx>
          <c:spPr>
            <a:ln w="19050" cap="rnd">
              <a:solidFill>
                <a:srgbClr val="FBDB65">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Sheet1!$E$2:$E$7</c:f>
              <c:numCache>
                <c:formatCode>General</c:formatCode>
                <c:ptCount val="6"/>
                <c:pt idx="0">
                  <c:v>6.5</c:v>
                </c:pt>
                <c:pt idx="1">
                  <c:v>6.1</c:v>
                </c:pt>
                <c:pt idx="2">
                  <c:v>5.8</c:v>
                </c:pt>
                <c:pt idx="3">
                  <c:v>6.3</c:v>
                </c:pt>
                <c:pt idx="4">
                  <c:v>7</c:v>
                </c:pt>
                <c:pt idx="5">
                  <c:v>7.2</c:v>
                </c:pt>
              </c:numCache>
            </c:numRef>
          </c:val>
          <c:smooth val="0"/>
          <c:extLst>
            <c:ext xmlns:c16="http://schemas.microsoft.com/office/drawing/2014/chart" uri="{C3380CC4-5D6E-409C-BE32-E72D297353CC}">
              <c16:uniqueId val="{0000000F-D19D-9F4D-BC0E-33C0A27A483D}"/>
            </c:ext>
          </c:extLst>
        </c:ser>
        <c:ser>
          <c:idx val="4"/>
          <c:order val="4"/>
          <c:tx>
            <c:strRef>
              <c:f>Sheet1!$F$1</c:f>
              <c:strCache>
                <c:ptCount val="1"/>
                <c:pt idx="0">
                  <c:v>Sales y5</c:v>
                </c:pt>
              </c:strCache>
            </c:strRef>
          </c:tx>
          <c:spPr>
            <a:ln w="19050" cap="rnd">
              <a:solidFill>
                <a:srgbClr val="FFB25B">
                  <a:alpha val="85000"/>
                </a:srgb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Sheet1!$F$2:$F$7</c:f>
              <c:numCache>
                <c:formatCode>General</c:formatCode>
                <c:ptCount val="6"/>
                <c:pt idx="0">
                  <c:v>2</c:v>
                </c:pt>
                <c:pt idx="1">
                  <c:v>4</c:v>
                </c:pt>
                <c:pt idx="2">
                  <c:v>4.4000000000000004</c:v>
                </c:pt>
                <c:pt idx="3">
                  <c:v>4.5</c:v>
                </c:pt>
                <c:pt idx="4">
                  <c:v>4.5999999999999996</c:v>
                </c:pt>
                <c:pt idx="5">
                  <c:v>4.3</c:v>
                </c:pt>
              </c:numCache>
            </c:numRef>
          </c:val>
          <c:smooth val="0"/>
          <c:extLst>
            <c:ext xmlns:c16="http://schemas.microsoft.com/office/drawing/2014/chart" uri="{C3380CC4-5D6E-409C-BE32-E72D297353CC}">
              <c16:uniqueId val="{00000010-D19D-9F4D-BC0E-33C0A27A483D}"/>
            </c:ext>
          </c:extLst>
        </c:ser>
        <c:ser>
          <c:idx val="5"/>
          <c:order val="5"/>
          <c:tx>
            <c:strRef>
              <c:f>Sheet1!$G$1</c:f>
              <c:strCache>
                <c:ptCount val="1"/>
                <c:pt idx="0">
                  <c:v>Sales Y6</c:v>
                </c:pt>
              </c:strCache>
            </c:strRef>
          </c:tx>
          <c:spPr>
            <a:ln w="19050" cap="rnd">
              <a:solidFill>
                <a:schemeClr val="accent1">
                  <a:alpha val="85000"/>
                </a:schemeClr>
              </a:solidFill>
              <a:round/>
            </a:ln>
            <a:effectLst/>
          </c:spPr>
          <c:marker>
            <c:symbol val="none"/>
          </c:marker>
          <c:cat>
            <c:strRef>
              <c:f>Sheet1!$A$2:$A$7</c:f>
              <c:strCache>
                <c:ptCount val="6"/>
                <c:pt idx="0">
                  <c:v>1st Qtr</c:v>
                </c:pt>
                <c:pt idx="1">
                  <c:v>2nd Qtr</c:v>
                </c:pt>
                <c:pt idx="2">
                  <c:v>3rd Qtr</c:v>
                </c:pt>
                <c:pt idx="3">
                  <c:v>4th Qtr</c:v>
                </c:pt>
                <c:pt idx="4">
                  <c:v>5th Qtr</c:v>
                </c:pt>
                <c:pt idx="5">
                  <c:v>6th Qtr</c:v>
                </c:pt>
              </c:strCache>
            </c:strRef>
          </c:cat>
          <c:val>
            <c:numRef>
              <c:f>Sheet1!$G$2:$G$7</c:f>
              <c:numCache>
                <c:formatCode>General</c:formatCode>
                <c:ptCount val="6"/>
                <c:pt idx="0">
                  <c:v>2.4</c:v>
                </c:pt>
                <c:pt idx="1">
                  <c:v>3.1</c:v>
                </c:pt>
                <c:pt idx="2">
                  <c:v>2.8</c:v>
                </c:pt>
                <c:pt idx="3">
                  <c:v>2.7</c:v>
                </c:pt>
                <c:pt idx="4">
                  <c:v>3</c:v>
                </c:pt>
                <c:pt idx="5">
                  <c:v>3.7</c:v>
                </c:pt>
              </c:numCache>
            </c:numRef>
          </c:val>
          <c:smooth val="0"/>
          <c:extLst>
            <c:ext xmlns:c16="http://schemas.microsoft.com/office/drawing/2014/chart" uri="{C3380CC4-5D6E-409C-BE32-E72D297353CC}">
              <c16:uniqueId val="{00000011-D19D-9F4D-BC0E-33C0A27A483D}"/>
            </c:ext>
          </c:extLst>
        </c:ser>
        <c:dLbls>
          <c:showLegendKey val="0"/>
          <c:showVal val="0"/>
          <c:showCatName val="0"/>
          <c:showSerName val="0"/>
          <c:showPercent val="0"/>
          <c:showBubbleSize val="0"/>
        </c:dLbls>
        <c:smooth val="0"/>
        <c:axId val="1686275903"/>
        <c:axId val="1686274255"/>
      </c:lineChart>
      <c:valAx>
        <c:axId val="1686274255"/>
        <c:scaling>
          <c:orientation val="minMax"/>
        </c:scaling>
        <c:delete val="0"/>
        <c:axPos val="l"/>
        <c:majorGridlines>
          <c:spPr>
            <a:ln w="6350"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86275903"/>
        <c:crosses val="autoZero"/>
        <c:crossBetween val="between"/>
      </c:valAx>
      <c:catAx>
        <c:axId val="1686275903"/>
        <c:scaling>
          <c:orientation val="minMax"/>
        </c:scaling>
        <c:delete val="0"/>
        <c:axPos val="b"/>
        <c:numFmt formatCode="General" sourceLinked="1"/>
        <c:majorTickMark val="out"/>
        <c:minorTickMark val="none"/>
        <c:tickLblPos val="nextTo"/>
        <c:spPr>
          <a:noFill/>
          <a:ln w="1270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86274255"/>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00"/>
        <c:axId val="1686275903"/>
        <c:axId val="1686274255"/>
      </c:barChart>
      <c:valAx>
        <c:axId val="1686274255"/>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86275903"/>
        <c:crosses val="autoZero"/>
        <c:crossBetween val="between"/>
      </c:valAx>
      <c:catAx>
        <c:axId val="168627590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86274255"/>
        <c:crosses val="autoZero"/>
        <c:auto val="0"/>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100"/>
        <c:axId val="1652990143"/>
        <c:axId val="1653033263"/>
      </c:barChart>
      <c:valAx>
        <c:axId val="1653033263"/>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en-US"/>
          </a:p>
        </c:txPr>
        <c:crossAx val="1652990143"/>
        <c:crosses val="autoZero"/>
        <c:crossBetween val="between"/>
      </c:valAx>
      <c:catAx>
        <c:axId val="1652990143"/>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400" b="0" i="0" u="none" strike="noStrike" kern="1200" cap="all" baseline="0">
                <a:solidFill>
                  <a:schemeClr val="dk1">
                    <a:lumMod val="75000"/>
                    <a:lumOff val="25000"/>
                  </a:schemeClr>
                </a:solidFill>
                <a:latin typeface="+mn-lt"/>
                <a:ea typeface="+mn-ea"/>
                <a:cs typeface="+mn-cs"/>
              </a:defRPr>
            </a:pPr>
            <a:endParaRPr lang="en-US"/>
          </a:p>
        </c:txPr>
        <c:crossAx val="1653033263"/>
        <c:crosses val="autoZero"/>
        <c:auto val="0"/>
        <c:lblAlgn val="ctr"/>
        <c:lblOffset val="100"/>
        <c:noMultiLvlLbl val="0"/>
      </c:catAx>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238"/>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B7F9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884-514E-92E2-3B0F685C89EB}"/>
              </c:ext>
            </c:extLst>
          </c:dPt>
          <c:dPt>
            <c:idx val="1"/>
            <c:bubble3D val="0"/>
            <c:spPr>
              <a:solidFill>
                <a:srgbClr val="E04F3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884-514E-92E2-3B0F685C89EB}"/>
              </c:ext>
            </c:extLst>
          </c:dPt>
          <c:dPt>
            <c:idx val="2"/>
            <c:bubble3D val="0"/>
            <c:spPr>
              <a:solidFill>
                <a:srgbClr val="00A78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884-514E-92E2-3B0F685C89EB}"/>
              </c:ext>
            </c:extLst>
          </c:dPt>
          <c:dPt>
            <c:idx val="3"/>
            <c:bubble3D val="0"/>
            <c:spPr>
              <a:solidFill>
                <a:srgbClr val="FBDB6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884-514E-92E2-3B0F685C89EB}"/>
              </c:ext>
            </c:extLst>
          </c:dPt>
          <c:dPt>
            <c:idx val="4"/>
            <c:bubble3D val="0"/>
            <c:spPr>
              <a:solidFill>
                <a:srgbClr val="FFB25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884-514E-92E2-3B0F685C89EB}"/>
              </c:ext>
            </c:extLst>
          </c:dPt>
          <c:dPt>
            <c:idx val="5"/>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8884-514E-92E2-3B0F685C89EB}"/>
              </c:ext>
            </c:extLst>
          </c:dPt>
          <c:dLbls>
            <c:delete val="1"/>
          </c:dLbls>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8.8000000000000007</c:v>
                </c:pt>
                <c:pt idx="1">
                  <c:v>7.6</c:v>
                </c:pt>
                <c:pt idx="2">
                  <c:v>6.4</c:v>
                </c:pt>
                <c:pt idx="3">
                  <c:v>5.2</c:v>
                </c:pt>
                <c:pt idx="4">
                  <c:v>4</c:v>
                </c:pt>
                <c:pt idx="5">
                  <c:v>3.8</c:v>
                </c:pt>
              </c:numCache>
            </c:numRef>
          </c:val>
          <c:extLst>
            <c:ext xmlns:c16="http://schemas.microsoft.com/office/drawing/2014/chart" uri="{C3380CC4-5D6E-409C-BE32-E72D297353CC}">
              <c16:uniqueId val="{0000000C-8884-514E-92E2-3B0F685C89E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B7F9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5FD-6948-892A-8E4ECC994D3B}"/>
              </c:ext>
            </c:extLst>
          </c:dPt>
          <c:dPt>
            <c:idx val="1"/>
            <c:bubble3D val="0"/>
            <c:spPr>
              <a:solidFill>
                <a:srgbClr val="E04F3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5FD-6948-892A-8E4ECC994D3B}"/>
              </c:ext>
            </c:extLst>
          </c:dPt>
          <c:dPt>
            <c:idx val="2"/>
            <c:bubble3D val="0"/>
            <c:spPr>
              <a:solidFill>
                <a:srgbClr val="00A78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5FD-6948-892A-8E4ECC994D3B}"/>
              </c:ext>
            </c:extLst>
          </c:dPt>
          <c:dPt>
            <c:idx val="3"/>
            <c:bubble3D val="0"/>
            <c:spPr>
              <a:solidFill>
                <a:srgbClr val="FBDB6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5FD-6948-892A-8E4ECC994D3B}"/>
              </c:ext>
            </c:extLst>
          </c:dPt>
          <c:dPt>
            <c:idx val="4"/>
            <c:bubble3D val="0"/>
            <c:spPr>
              <a:solidFill>
                <a:srgbClr val="FFB25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5FD-6948-892A-8E4ECC994D3B}"/>
              </c:ext>
            </c:extLst>
          </c:dPt>
          <c:dPt>
            <c:idx val="5"/>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5FD-6948-892A-8E4ECC994D3B}"/>
              </c:ext>
            </c:extLst>
          </c:dPt>
          <c:dLbls>
            <c:delete val="1"/>
          </c:dLbls>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8.8000000000000007</c:v>
                </c:pt>
                <c:pt idx="1">
                  <c:v>7.6</c:v>
                </c:pt>
                <c:pt idx="2">
                  <c:v>6.4</c:v>
                </c:pt>
                <c:pt idx="3">
                  <c:v>5.2</c:v>
                </c:pt>
                <c:pt idx="4">
                  <c:v>4</c:v>
                </c:pt>
                <c:pt idx="5">
                  <c:v>3.8</c:v>
                </c:pt>
              </c:numCache>
            </c:numRef>
          </c:val>
          <c:extLst>
            <c:ext xmlns:c16="http://schemas.microsoft.com/office/drawing/2014/chart" uri="{C3380CC4-5D6E-409C-BE32-E72D297353CC}">
              <c16:uniqueId val="{0000000C-25FD-6948-892A-8E4ECC994D3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B7F9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D1B-F242-8285-56847E1D41F7}"/>
              </c:ext>
            </c:extLst>
          </c:dPt>
          <c:dPt>
            <c:idx val="1"/>
            <c:bubble3D val="0"/>
            <c:spPr>
              <a:solidFill>
                <a:srgbClr val="E04F3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D1B-F242-8285-56847E1D41F7}"/>
              </c:ext>
            </c:extLst>
          </c:dPt>
          <c:dPt>
            <c:idx val="2"/>
            <c:bubble3D val="0"/>
            <c:spPr>
              <a:solidFill>
                <a:srgbClr val="00A78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D1B-F242-8285-56847E1D41F7}"/>
              </c:ext>
            </c:extLst>
          </c:dPt>
          <c:dPt>
            <c:idx val="3"/>
            <c:bubble3D val="0"/>
            <c:spPr>
              <a:solidFill>
                <a:srgbClr val="FBDB6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D1B-F242-8285-56847E1D41F7}"/>
              </c:ext>
            </c:extLst>
          </c:dPt>
          <c:dPt>
            <c:idx val="4"/>
            <c:bubble3D val="0"/>
            <c:spPr>
              <a:solidFill>
                <a:srgbClr val="FFB25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D1B-F242-8285-56847E1D41F7}"/>
              </c:ext>
            </c:extLst>
          </c:dPt>
          <c:dPt>
            <c:idx val="5"/>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D1B-F242-8285-56847E1D41F7}"/>
              </c:ext>
            </c:extLst>
          </c:dPt>
          <c:dLbls>
            <c:delete val="1"/>
          </c:dLbls>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8.8000000000000007</c:v>
                </c:pt>
                <c:pt idx="1">
                  <c:v>7.6</c:v>
                </c:pt>
                <c:pt idx="2">
                  <c:v>6.4</c:v>
                </c:pt>
                <c:pt idx="3">
                  <c:v>5.2</c:v>
                </c:pt>
                <c:pt idx="4">
                  <c:v>4</c:v>
                </c:pt>
                <c:pt idx="5">
                  <c:v>3.8</c:v>
                </c:pt>
              </c:numCache>
            </c:numRef>
          </c:val>
          <c:extLst>
            <c:ext xmlns:c16="http://schemas.microsoft.com/office/drawing/2014/chart" uri="{C3380CC4-5D6E-409C-BE32-E72D297353CC}">
              <c16:uniqueId val="{0000000C-3D1B-F242-8285-56847E1D41F7}"/>
            </c:ext>
          </c:extLst>
        </c:ser>
        <c:dLbls>
          <c:showLegendKey val="0"/>
          <c:showVal val="0"/>
          <c:showCatName val="0"/>
          <c:showSerName val="0"/>
          <c:showPercent val="1"/>
          <c:showBubbleSize val="0"/>
          <c:showLeaderLines val="1"/>
        </c:dLbls>
        <c:firstSliceAng val="69"/>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5B7F9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7B0-AD49-B4F2-67B8480713EF}"/>
              </c:ext>
            </c:extLst>
          </c:dPt>
          <c:dPt>
            <c:idx val="1"/>
            <c:bubble3D val="0"/>
            <c:spPr>
              <a:solidFill>
                <a:srgbClr val="E04F3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7B0-AD49-B4F2-67B8480713EF}"/>
              </c:ext>
            </c:extLst>
          </c:dPt>
          <c:dPt>
            <c:idx val="2"/>
            <c:bubble3D val="0"/>
            <c:spPr>
              <a:solidFill>
                <a:srgbClr val="00A68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7B0-AD49-B4F2-67B8480713EF}"/>
              </c:ext>
            </c:extLst>
          </c:dPt>
          <c:dPt>
            <c:idx val="3"/>
            <c:bubble3D val="0"/>
            <c:spPr>
              <a:solidFill>
                <a:srgbClr val="FBDB6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7B0-AD49-B4F2-67B8480713EF}"/>
              </c:ext>
            </c:extLst>
          </c:dPt>
          <c:dPt>
            <c:idx val="4"/>
            <c:bubble3D val="0"/>
            <c:spPr>
              <a:solidFill>
                <a:srgbClr val="FFB25B"/>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7B0-AD49-B4F2-67B8480713EF}"/>
              </c:ext>
            </c:extLst>
          </c:dPt>
          <c:dPt>
            <c:idx val="5"/>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87B0-AD49-B4F2-67B8480713EF}"/>
              </c:ext>
            </c:extLst>
          </c:dPt>
          <c:dLbls>
            <c:delete val="1"/>
          </c:dLbls>
          <c:cat>
            <c:strRef>
              <c:f>Sheet1!$A$2:$A$7</c:f>
              <c:strCache>
                <c:ptCount val="6"/>
                <c:pt idx="0">
                  <c:v>1st Qtr</c:v>
                </c:pt>
                <c:pt idx="1">
                  <c:v>2nd Qtr</c:v>
                </c:pt>
                <c:pt idx="2">
                  <c:v>3rd Qtr</c:v>
                </c:pt>
                <c:pt idx="3">
                  <c:v>4th Qtr</c:v>
                </c:pt>
                <c:pt idx="4">
                  <c:v>5th Qtr</c:v>
                </c:pt>
                <c:pt idx="5">
                  <c:v>6th Qtr</c:v>
                </c:pt>
              </c:strCache>
            </c:strRef>
          </c:cat>
          <c:val>
            <c:numRef>
              <c:f>Sheet1!$B$2:$B$7</c:f>
              <c:numCache>
                <c:formatCode>General</c:formatCode>
                <c:ptCount val="6"/>
                <c:pt idx="0">
                  <c:v>8.8000000000000007</c:v>
                </c:pt>
                <c:pt idx="1">
                  <c:v>7.6</c:v>
                </c:pt>
                <c:pt idx="2">
                  <c:v>6.4</c:v>
                </c:pt>
                <c:pt idx="3">
                  <c:v>5.2</c:v>
                </c:pt>
                <c:pt idx="4">
                  <c:v>4</c:v>
                </c:pt>
                <c:pt idx="5">
                  <c:v>3.8</c:v>
                </c:pt>
              </c:numCache>
            </c:numRef>
          </c:val>
          <c:extLst>
            <c:ext xmlns:c16="http://schemas.microsoft.com/office/drawing/2014/chart" uri="{C3380CC4-5D6E-409C-BE32-E72D297353CC}">
              <c16:uniqueId val="{0000000C-87B0-AD49-B4F2-67B8480713EF}"/>
            </c:ext>
          </c:extLst>
        </c:ser>
        <c:dLbls>
          <c:showLegendKey val="0"/>
          <c:showVal val="0"/>
          <c:showCatName val="0"/>
          <c:showSerName val="0"/>
          <c:showPercent val="1"/>
          <c:showBubbleSize val="0"/>
          <c:showLeaderLines val="1"/>
        </c:dLbls>
        <c:firstSliceAng val="238"/>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79201" cy="513859"/>
          </a:xfrm>
          <a:prstGeom prst="rect">
            <a:avLst/>
          </a:prstGeom>
        </p:spPr>
        <p:txBody>
          <a:bodyPr vert="horz" lIns="94738" tIns="47368" rIns="94738" bIns="47368" rtlCol="0"/>
          <a:lstStyle>
            <a:lvl1pPr algn="l">
              <a:defRPr sz="1300"/>
            </a:lvl1pPr>
          </a:lstStyle>
          <a:p>
            <a:endParaRPr lang="en-GB" dirty="0">
              <a:latin typeface="Arial" panose="020B0604020202020204" pitchFamily="34" charset="0"/>
            </a:endParaRPr>
          </a:p>
        </p:txBody>
      </p:sp>
      <p:sp>
        <p:nvSpPr>
          <p:cNvPr id="4" name="Footer Placeholder 3"/>
          <p:cNvSpPr>
            <a:spLocks noGrp="1"/>
          </p:cNvSpPr>
          <p:nvPr>
            <p:ph type="ftr" sz="quarter" idx="2"/>
          </p:nvPr>
        </p:nvSpPr>
        <p:spPr>
          <a:xfrm>
            <a:off x="3" y="9720756"/>
            <a:ext cx="3079201" cy="513859"/>
          </a:xfrm>
          <a:prstGeom prst="rect">
            <a:avLst/>
          </a:prstGeom>
        </p:spPr>
        <p:txBody>
          <a:bodyPr vert="horz" lIns="94738" tIns="47368" rIns="94738" bIns="47368"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3206" y="9720756"/>
            <a:ext cx="3079201" cy="513859"/>
          </a:xfrm>
          <a:prstGeom prst="rect">
            <a:avLst/>
          </a:prstGeom>
        </p:spPr>
        <p:txBody>
          <a:bodyPr vert="horz" lIns="94738" tIns="47368" rIns="94738" bIns="47368" rtlCol="0" anchor="b"/>
          <a:lstStyle>
            <a:lvl1pPr algn="r">
              <a:defRPr sz="1300"/>
            </a:lvl1pPr>
          </a:lstStyle>
          <a:p>
            <a:fld id="{D6642B8D-850A-4E20-B319-90A39333E76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4171339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1731"/>
          </a:xfrm>
          <a:prstGeom prst="rect">
            <a:avLst/>
          </a:prstGeom>
        </p:spPr>
        <p:txBody>
          <a:bodyPr vert="horz" lIns="94738" tIns="47368" rIns="94738" bIns="47368"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3993" y="0"/>
            <a:ext cx="3078427" cy="511731"/>
          </a:xfrm>
          <a:prstGeom prst="rect">
            <a:avLst/>
          </a:prstGeom>
        </p:spPr>
        <p:txBody>
          <a:bodyPr vert="horz" lIns="94738" tIns="47368" rIns="94738" bIns="47368" rtlCol="0"/>
          <a:lstStyle>
            <a:lvl1pPr algn="r">
              <a:defRPr sz="1300">
                <a:latin typeface="Arial" panose="020B0604020202020204" pitchFamily="34" charset="0"/>
              </a:defRPr>
            </a:lvl1pPr>
          </a:lstStyle>
          <a:p>
            <a:fld id="{6C1D88F8-51D7-4EC6-B65F-2308D65F58DB}" type="datetimeFigureOut">
              <a:rPr lang="en-GB" smtClean="0"/>
              <a:pPr/>
              <a:t>12/06/2020</a:t>
            </a:fld>
            <a:endParaRPr lang="en-GB" dirty="0"/>
          </a:p>
        </p:txBody>
      </p:sp>
      <p:sp>
        <p:nvSpPr>
          <p:cNvPr id="4" name="Slide Image Placeholder 3"/>
          <p:cNvSpPr>
            <a:spLocks noGrp="1" noRot="1" noChangeAspect="1"/>
          </p:cNvSpPr>
          <p:nvPr>
            <p:ph type="sldImg" idx="2"/>
          </p:nvPr>
        </p:nvSpPr>
        <p:spPr>
          <a:xfrm>
            <a:off x="995363" y="766763"/>
            <a:ext cx="5113337" cy="3836987"/>
          </a:xfrm>
          <a:prstGeom prst="rect">
            <a:avLst/>
          </a:prstGeom>
          <a:noFill/>
          <a:ln w="12700">
            <a:solidFill>
              <a:prstClr val="black"/>
            </a:solidFill>
          </a:ln>
        </p:spPr>
        <p:txBody>
          <a:bodyPr vert="horz" lIns="94738" tIns="47368" rIns="94738" bIns="47368" rtlCol="0" anchor="ctr"/>
          <a:lstStyle/>
          <a:p>
            <a:endParaRPr lang="en-GB" dirty="0"/>
          </a:p>
        </p:txBody>
      </p:sp>
      <p:sp>
        <p:nvSpPr>
          <p:cNvPr id="5" name="Notes Placeholder 4"/>
          <p:cNvSpPr>
            <a:spLocks noGrp="1"/>
          </p:cNvSpPr>
          <p:nvPr>
            <p:ph type="body" sz="quarter" idx="3"/>
          </p:nvPr>
        </p:nvSpPr>
        <p:spPr>
          <a:xfrm>
            <a:off x="710408" y="4861443"/>
            <a:ext cx="5683250" cy="4605575"/>
          </a:xfrm>
          <a:prstGeom prst="rect">
            <a:avLst/>
          </a:prstGeom>
        </p:spPr>
        <p:txBody>
          <a:bodyPr vert="horz" lIns="94738" tIns="47368" rIns="94738" bIns="4736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9721108"/>
            <a:ext cx="3078427" cy="511731"/>
          </a:xfrm>
          <a:prstGeom prst="rect">
            <a:avLst/>
          </a:prstGeom>
        </p:spPr>
        <p:txBody>
          <a:bodyPr vert="horz" lIns="94738" tIns="47368" rIns="94738" bIns="47368"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3993" y="9721108"/>
            <a:ext cx="3078427" cy="511731"/>
          </a:xfrm>
          <a:prstGeom prst="rect">
            <a:avLst/>
          </a:prstGeom>
        </p:spPr>
        <p:txBody>
          <a:bodyPr vert="horz" lIns="94738" tIns="47368" rIns="94738" bIns="47368" rtlCol="0" anchor="b"/>
          <a:lstStyle>
            <a:lvl1pPr algn="r">
              <a:defRPr sz="1300">
                <a:latin typeface="Arial" panose="020B0604020202020204" pitchFamily="34" charset="0"/>
              </a:defRPr>
            </a:lvl1pPr>
          </a:lstStyle>
          <a:p>
            <a:fld id="{775EF51D-CAB0-45EF-9997-E9A5569A6465}" type="slidenum">
              <a:rPr lang="en-GB" smtClean="0"/>
              <a:pPr/>
              <a:t>‹#›</a:t>
            </a:fld>
            <a:endParaRPr lang="en-GB" dirty="0"/>
          </a:p>
        </p:txBody>
      </p:sp>
    </p:spTree>
    <p:extLst>
      <p:ext uri="{BB962C8B-B14F-4D97-AF65-F5344CB8AC3E}">
        <p14:creationId xmlns:p14="http://schemas.microsoft.com/office/powerpoint/2010/main" val="4255846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1</a:t>
            </a:fld>
            <a:endParaRPr lang="en-GB"/>
          </a:p>
        </p:txBody>
      </p:sp>
    </p:spTree>
    <p:extLst>
      <p:ext uri="{BB962C8B-B14F-4D97-AF65-F5344CB8AC3E}">
        <p14:creationId xmlns:p14="http://schemas.microsoft.com/office/powerpoint/2010/main" val="172006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10</a:t>
            </a:fld>
            <a:endParaRPr lang="en-GB" dirty="0"/>
          </a:p>
        </p:txBody>
      </p:sp>
    </p:spTree>
    <p:extLst>
      <p:ext uri="{BB962C8B-B14F-4D97-AF65-F5344CB8AC3E}">
        <p14:creationId xmlns:p14="http://schemas.microsoft.com/office/powerpoint/2010/main" val="124945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11</a:t>
            </a:fld>
            <a:endParaRPr lang="en-GB" dirty="0"/>
          </a:p>
        </p:txBody>
      </p:sp>
    </p:spTree>
    <p:extLst>
      <p:ext uri="{BB962C8B-B14F-4D97-AF65-F5344CB8AC3E}">
        <p14:creationId xmlns:p14="http://schemas.microsoft.com/office/powerpoint/2010/main" val="24414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5EF51D-CAB0-45EF-9997-E9A5569A6465}" type="slidenum">
              <a:rPr lang="en-GB" smtClean="0"/>
              <a:t>12</a:t>
            </a:fld>
            <a:endParaRPr lang="en-GB"/>
          </a:p>
        </p:txBody>
      </p:sp>
    </p:spTree>
    <p:extLst>
      <p:ext uri="{BB962C8B-B14F-4D97-AF65-F5344CB8AC3E}">
        <p14:creationId xmlns:p14="http://schemas.microsoft.com/office/powerpoint/2010/main" val="413236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13</a:t>
            </a:fld>
            <a:endParaRPr lang="en-GB" dirty="0"/>
          </a:p>
        </p:txBody>
      </p:sp>
    </p:spTree>
    <p:extLst>
      <p:ext uri="{BB962C8B-B14F-4D97-AF65-F5344CB8AC3E}">
        <p14:creationId xmlns:p14="http://schemas.microsoft.com/office/powerpoint/2010/main" val="3726261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14</a:t>
            </a:fld>
            <a:endParaRPr lang="en-GB" dirty="0"/>
          </a:p>
        </p:txBody>
      </p:sp>
    </p:spTree>
    <p:extLst>
      <p:ext uri="{BB962C8B-B14F-4D97-AF65-F5344CB8AC3E}">
        <p14:creationId xmlns:p14="http://schemas.microsoft.com/office/powerpoint/2010/main" val="74030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15</a:t>
            </a:fld>
            <a:endParaRPr lang="en-GB"/>
          </a:p>
        </p:txBody>
      </p:sp>
    </p:spTree>
    <p:extLst>
      <p:ext uri="{BB962C8B-B14F-4D97-AF65-F5344CB8AC3E}">
        <p14:creationId xmlns:p14="http://schemas.microsoft.com/office/powerpoint/2010/main" val="242898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Consolidate manufacturing equipment</a:t>
            </a:r>
            <a:r>
              <a:rPr lang="en-GB" baseline="0" dirty="0"/>
              <a:t>– start to end of manufacturing process, lab scale to commercially representative scale</a:t>
            </a:r>
          </a:p>
          <a:p>
            <a:endParaRPr lang="en-GB" baseline="0" dirty="0"/>
          </a:p>
          <a:p>
            <a:r>
              <a:rPr lang="en-GB" dirty="0"/>
              <a:t>Wide range of equipment lets</a:t>
            </a:r>
            <a:r>
              <a:rPr lang="en-GB" baseline="0" dirty="0"/>
              <a:t> us move from lab scale to commercially representative scale in development phase</a:t>
            </a:r>
          </a:p>
          <a:p>
            <a:r>
              <a:rPr lang="en-GB" baseline="0" dirty="0"/>
              <a:t>High degree of confidence ahead of moving to commercial manufacturing site</a:t>
            </a:r>
          </a:p>
          <a:p>
            <a:r>
              <a:rPr lang="en-GB" dirty="0"/>
              <a:t>Intensification vs scale up – same/</a:t>
            </a:r>
            <a:r>
              <a:rPr lang="en-GB" baseline="0" dirty="0"/>
              <a:t> equivalent unit operations</a:t>
            </a:r>
          </a:p>
          <a:p>
            <a:endParaRPr lang="en-GB" dirty="0"/>
          </a:p>
          <a:p>
            <a:r>
              <a:rPr lang="en-GB" dirty="0"/>
              <a:t>Particle engineering	Mixing	Filling		Assembly</a:t>
            </a:r>
          </a:p>
          <a:p>
            <a:r>
              <a:rPr lang="en-GB" dirty="0"/>
              <a:t>VSD to </a:t>
            </a:r>
            <a:r>
              <a:rPr lang="en-GB" dirty="0" err="1"/>
              <a:t>Niro</a:t>
            </a:r>
            <a:r>
              <a:rPr lang="en-GB" dirty="0"/>
              <a:t>		1L-30L TRV	</a:t>
            </a:r>
            <a:r>
              <a:rPr lang="en-GB" dirty="0" err="1"/>
              <a:t>Omnidose</a:t>
            </a:r>
            <a:r>
              <a:rPr lang="en-GB" dirty="0"/>
              <a:t> to BMP7	Hand winding to </a:t>
            </a:r>
            <a:r>
              <a:rPr lang="en-GB" dirty="0" err="1"/>
              <a:t>Mikron</a:t>
            </a:r>
            <a:endParaRPr lang="en-GB" dirty="0"/>
          </a:p>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16</a:t>
            </a:fld>
            <a:endParaRPr lang="en-GB"/>
          </a:p>
        </p:txBody>
      </p:sp>
    </p:spTree>
    <p:extLst>
      <p:ext uri="{BB962C8B-B14F-4D97-AF65-F5344CB8AC3E}">
        <p14:creationId xmlns:p14="http://schemas.microsoft.com/office/powerpoint/2010/main" val="2811175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775EF51D-CAB0-45EF-9997-E9A5569A6465}" type="slidenum">
              <a:rPr lang="en-GB" smtClean="0"/>
              <a:t>17</a:t>
            </a:fld>
            <a:endParaRPr lang="en-GB"/>
          </a:p>
        </p:txBody>
      </p:sp>
    </p:spTree>
    <p:extLst>
      <p:ext uri="{BB962C8B-B14F-4D97-AF65-F5344CB8AC3E}">
        <p14:creationId xmlns:p14="http://schemas.microsoft.com/office/powerpoint/2010/main" val="35112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507" y="4685258"/>
            <a:ext cx="5683250" cy="4605575"/>
          </a:xfrm>
        </p:spPr>
        <p:txBody>
          <a:bodyPr/>
          <a:lstStyle/>
          <a:p>
            <a:endParaRPr lang="en-GB" dirty="0">
              <a:latin typeface="+mn-lt"/>
            </a:endParaRPr>
          </a:p>
        </p:txBody>
      </p:sp>
      <p:sp>
        <p:nvSpPr>
          <p:cNvPr id="4" name="Slide Number Placeholder 3"/>
          <p:cNvSpPr>
            <a:spLocks noGrp="1"/>
          </p:cNvSpPr>
          <p:nvPr>
            <p:ph type="sldNum" sz="quarter" idx="10"/>
          </p:nvPr>
        </p:nvSpPr>
        <p:spPr/>
        <p:txBody>
          <a:bodyPr/>
          <a:lstStyle/>
          <a:p>
            <a:fld id="{5BFA55D7-8649-4548-8BF9-E53CCEDA14AE}" type="slidenum">
              <a:rPr lang="en-GB" smtClean="0"/>
              <a:pPr/>
              <a:t>18</a:t>
            </a:fld>
            <a:endParaRPr lang="en-GB" dirty="0"/>
          </a:p>
        </p:txBody>
      </p:sp>
    </p:spTree>
    <p:extLst>
      <p:ext uri="{BB962C8B-B14F-4D97-AF65-F5344CB8AC3E}">
        <p14:creationId xmlns:p14="http://schemas.microsoft.com/office/powerpoint/2010/main" val="15931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cap="all" dirty="0"/>
          </a:p>
          <a:p>
            <a:endParaRPr lang="de-CH"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19</a:t>
            </a:fld>
            <a:endParaRPr lang="en-GB" dirty="0"/>
          </a:p>
        </p:txBody>
      </p:sp>
      <p:sp>
        <p:nvSpPr>
          <p:cNvPr id="5" name="Rectangle 4"/>
          <p:cNvSpPr/>
          <p:nvPr/>
        </p:nvSpPr>
        <p:spPr>
          <a:xfrm>
            <a:off x="975990" y="4812304"/>
            <a:ext cx="5132710" cy="4024179"/>
          </a:xfrm>
          <a:prstGeom prst="rect">
            <a:avLst/>
          </a:prstGeom>
        </p:spPr>
        <p:txBody>
          <a:bodyPr wrap="square">
            <a:spAutoFit/>
          </a:bodyPr>
          <a:lstStyle/>
          <a:p>
            <a:pPr marL="346638" indent="-346638">
              <a:spcBef>
                <a:spcPct val="0"/>
              </a:spcBef>
              <a:spcAft>
                <a:spcPts val="708"/>
              </a:spcAft>
              <a:buClr>
                <a:schemeClr val="tx2"/>
              </a:buClr>
              <a:buSzPct val="140000"/>
              <a:buFont typeface="Arial" panose="020B0604020202020204" pitchFamily="34" charset="0"/>
              <a:buChar char="•"/>
            </a:pPr>
            <a:r>
              <a:rPr lang="en-US" sz="1400" dirty="0">
                <a:cs typeface="Helvetica" panose="020B0604020202020204" pitchFamily="34" charset="0"/>
              </a:rPr>
              <a:t>With the luxury of commercial batch trending of hundreds of </a:t>
            </a:r>
            <a:r>
              <a:rPr lang="en-US" sz="1400" dirty="0" smtClean="0">
                <a:cs typeface="Helvetica" panose="020B0604020202020204" pitchFamily="34" charset="0"/>
              </a:rPr>
              <a:t>batches, </a:t>
            </a:r>
            <a:r>
              <a:rPr lang="en-US" sz="1400" dirty="0">
                <a:cs typeface="Helvetica" panose="020B0604020202020204" pitchFamily="34" charset="0"/>
              </a:rPr>
              <a:t>we have a large dataset on which to trend quality both of: </a:t>
            </a:r>
          </a:p>
          <a:p>
            <a:pPr marL="751048" lvl="1" indent="-288865">
              <a:spcBef>
                <a:spcPct val="0"/>
              </a:spcBef>
              <a:buClr>
                <a:schemeClr val="tx2"/>
              </a:buClr>
              <a:buSzPct val="140000"/>
              <a:buFontTx/>
              <a:buChar char="-"/>
            </a:pPr>
            <a:r>
              <a:rPr lang="en-US" sz="1400" dirty="0">
                <a:solidFill>
                  <a:schemeClr val="tx2"/>
                </a:solidFill>
                <a:cs typeface="Helvetica" panose="020B0604020202020204" pitchFamily="34" charset="0"/>
              </a:rPr>
              <a:t>in-coming goods</a:t>
            </a:r>
          </a:p>
          <a:p>
            <a:pPr marL="751048" lvl="1" indent="-288865">
              <a:spcBef>
                <a:spcPct val="0"/>
              </a:spcBef>
              <a:buClr>
                <a:schemeClr val="tx2"/>
              </a:buClr>
              <a:buSzPct val="140000"/>
              <a:buFontTx/>
              <a:buChar char="-"/>
            </a:pPr>
            <a:r>
              <a:rPr lang="en-US" sz="1400" dirty="0">
                <a:solidFill>
                  <a:schemeClr val="tx2"/>
                </a:solidFill>
                <a:cs typeface="Helvetica" panose="020B0604020202020204" pitchFamily="34" charset="0"/>
              </a:rPr>
              <a:t>finished </a:t>
            </a:r>
            <a:r>
              <a:rPr lang="en-US" sz="1400" dirty="0" smtClean="0">
                <a:solidFill>
                  <a:schemeClr val="tx2"/>
                </a:solidFill>
                <a:cs typeface="Helvetica" panose="020B0604020202020204" pitchFamily="34" charset="0"/>
              </a:rPr>
              <a:t>product</a:t>
            </a:r>
          </a:p>
          <a:p>
            <a:pPr marL="462183" lvl="1">
              <a:spcBef>
                <a:spcPct val="0"/>
              </a:spcBef>
              <a:buClr>
                <a:schemeClr val="tx2"/>
              </a:buClr>
              <a:buSzPct val="140000"/>
            </a:pPr>
            <a:r>
              <a:rPr lang="en-US" sz="1400" dirty="0" smtClean="0">
                <a:cs typeface="Helvetica" panose="020B0604020202020204" pitchFamily="34" charset="0"/>
              </a:rPr>
              <a:t> </a:t>
            </a:r>
          </a:p>
          <a:p>
            <a:pPr marL="346638" indent="-346638">
              <a:spcBef>
                <a:spcPct val="0"/>
              </a:spcBef>
              <a:spcAft>
                <a:spcPts val="708"/>
              </a:spcAft>
              <a:buClr>
                <a:schemeClr val="tx2"/>
              </a:buClr>
              <a:buSzPct val="140000"/>
              <a:buFont typeface="Arial" panose="020B0604020202020204" pitchFamily="34" charset="0"/>
              <a:buChar char="•"/>
            </a:pPr>
            <a:r>
              <a:rPr lang="en-US" sz="1400" dirty="0" smtClean="0">
                <a:cs typeface="Helvetica" panose="020B0604020202020204" pitchFamily="34" charset="0"/>
              </a:rPr>
              <a:t>Trending of release and commercial stability data allows process capability to be robustly measured, always aiming to minimize variability and for “middle of specification” performance, ideally, and if not,  for the necessary interventions to be made.</a:t>
            </a:r>
          </a:p>
          <a:p>
            <a:pPr marL="346638" indent="-346638">
              <a:spcBef>
                <a:spcPct val="0"/>
              </a:spcBef>
              <a:spcAft>
                <a:spcPts val="708"/>
              </a:spcAft>
              <a:buClr>
                <a:schemeClr val="tx2"/>
              </a:buClr>
              <a:buSzPct val="140000"/>
              <a:buFont typeface="Arial" panose="020B0604020202020204" pitchFamily="34" charset="0"/>
              <a:buChar char="•"/>
            </a:pPr>
            <a:r>
              <a:rPr lang="en-US" sz="1400" dirty="0" smtClean="0">
                <a:cs typeface="Helvetica" panose="020B0604020202020204" pitchFamily="34" charset="0"/>
              </a:rPr>
              <a:t>We aim for robust process capability - to have a </a:t>
            </a:r>
            <a:r>
              <a:rPr lang="en-US" sz="1400" dirty="0" err="1" smtClean="0">
                <a:cs typeface="Helvetica" panose="020B0604020202020204" pitchFamily="34" charset="0"/>
              </a:rPr>
              <a:t>CpK</a:t>
            </a:r>
            <a:r>
              <a:rPr lang="en-US" sz="1400" dirty="0" smtClean="0">
                <a:cs typeface="Helvetica" panose="020B0604020202020204" pitchFamily="34" charset="0"/>
              </a:rPr>
              <a:t>  &gt; 1.0 for our critical quality attributes - and therefore to predict no batch failures</a:t>
            </a:r>
            <a:endParaRPr lang="en-US" sz="1400" dirty="0">
              <a:cs typeface="Helvetica" panose="020B0604020202020204" pitchFamily="34" charset="0"/>
            </a:endParaRPr>
          </a:p>
          <a:p>
            <a:pPr marL="293848" indent="-288865">
              <a:spcBef>
                <a:spcPct val="0"/>
              </a:spcBef>
              <a:buClr>
                <a:schemeClr val="tx2"/>
              </a:buClr>
              <a:buSzPct val="140000"/>
              <a:buFont typeface="Arial" panose="020B0604020202020204" pitchFamily="34" charset="0"/>
              <a:buChar char="•"/>
            </a:pPr>
            <a:r>
              <a:rPr lang="en-US" sz="1400" dirty="0" smtClean="0">
                <a:cs typeface="Helvetica" panose="020B0604020202020204" pitchFamily="34" charset="0"/>
              </a:rPr>
              <a:t>We have the opportunity to maximize, minimize and eliminate in all the areas listed in this side to ensure continuous improvement and growth</a:t>
            </a:r>
            <a:endParaRPr lang="de-CH" sz="1400" dirty="0">
              <a:cs typeface="Helvetica" panose="020B0604020202020204" pitchFamily="34" charset="0"/>
            </a:endParaRPr>
          </a:p>
        </p:txBody>
      </p:sp>
    </p:spTree>
    <p:extLst>
      <p:ext uri="{BB962C8B-B14F-4D97-AF65-F5344CB8AC3E}">
        <p14:creationId xmlns:p14="http://schemas.microsoft.com/office/powerpoint/2010/main" val="12426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2</a:t>
            </a:fld>
            <a:endParaRPr lang="en-GB"/>
          </a:p>
        </p:txBody>
      </p:sp>
    </p:spTree>
    <p:extLst>
      <p:ext uri="{BB962C8B-B14F-4D97-AF65-F5344CB8AC3E}">
        <p14:creationId xmlns:p14="http://schemas.microsoft.com/office/powerpoint/2010/main" val="1342650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775EF51D-CAB0-45EF-9997-E9A5569A6465}" type="slidenum">
              <a:rPr lang="en-GB" smtClean="0"/>
              <a:pPr/>
              <a:t>20</a:t>
            </a:fld>
            <a:endParaRPr lang="en-GB" dirty="0"/>
          </a:p>
        </p:txBody>
      </p:sp>
    </p:spTree>
    <p:extLst>
      <p:ext uri="{BB962C8B-B14F-4D97-AF65-F5344CB8AC3E}">
        <p14:creationId xmlns:p14="http://schemas.microsoft.com/office/powerpoint/2010/main" val="426358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21</a:t>
            </a:fld>
            <a:endParaRPr lang="en-GB"/>
          </a:p>
        </p:txBody>
      </p:sp>
    </p:spTree>
    <p:extLst>
      <p:ext uri="{BB962C8B-B14F-4D97-AF65-F5344CB8AC3E}">
        <p14:creationId xmlns:p14="http://schemas.microsoft.com/office/powerpoint/2010/main" val="387077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775EF51D-CAB0-45EF-9997-E9A5569A6465}" type="slidenum">
              <a:rPr lang="en-GB" smtClean="0"/>
              <a:pPr/>
              <a:t>22</a:t>
            </a:fld>
            <a:endParaRPr lang="en-GB" dirty="0"/>
          </a:p>
        </p:txBody>
      </p:sp>
    </p:spTree>
    <p:extLst>
      <p:ext uri="{BB962C8B-B14F-4D97-AF65-F5344CB8AC3E}">
        <p14:creationId xmlns:p14="http://schemas.microsoft.com/office/powerpoint/2010/main" val="2773623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5EF51D-CAB0-45EF-9997-E9A5569A6465}" type="slidenum">
              <a:rPr lang="en-GB" smtClean="0"/>
              <a:t>24</a:t>
            </a:fld>
            <a:endParaRPr lang="en-GB"/>
          </a:p>
        </p:txBody>
      </p:sp>
    </p:spTree>
    <p:extLst>
      <p:ext uri="{BB962C8B-B14F-4D97-AF65-F5344CB8AC3E}">
        <p14:creationId xmlns:p14="http://schemas.microsoft.com/office/powerpoint/2010/main" val="291756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A55D7-8649-4548-8BF9-E53CCEDA14AE}" type="slidenum">
              <a:rPr lang="en-GB" smtClean="0"/>
              <a:pPr/>
              <a:t>3</a:t>
            </a:fld>
            <a:endParaRPr lang="en-GB" dirty="0"/>
          </a:p>
        </p:txBody>
      </p:sp>
    </p:spTree>
    <p:extLst>
      <p:ext uri="{BB962C8B-B14F-4D97-AF65-F5344CB8AC3E}">
        <p14:creationId xmlns:p14="http://schemas.microsoft.com/office/powerpoint/2010/main" val="228034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4</a:t>
            </a:fld>
            <a:endParaRPr lang="en-GB"/>
          </a:p>
        </p:txBody>
      </p:sp>
    </p:spTree>
    <p:extLst>
      <p:ext uri="{BB962C8B-B14F-4D97-AF65-F5344CB8AC3E}">
        <p14:creationId xmlns:p14="http://schemas.microsoft.com/office/powerpoint/2010/main" val="229789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5EF51D-CAB0-45EF-9997-E9A5569A6465}" type="slidenum">
              <a:rPr lang="en-GB" smtClean="0"/>
              <a:t>5</a:t>
            </a:fld>
            <a:endParaRPr lang="en-GB"/>
          </a:p>
        </p:txBody>
      </p:sp>
    </p:spTree>
    <p:extLst>
      <p:ext uri="{BB962C8B-B14F-4D97-AF65-F5344CB8AC3E}">
        <p14:creationId xmlns:p14="http://schemas.microsoft.com/office/powerpoint/2010/main" val="288073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5" y="4676018"/>
            <a:ext cx="5683250" cy="4605575"/>
          </a:xfrm>
        </p:spPr>
        <p:txBody>
          <a:bodyPr/>
          <a:lstStyle/>
          <a:p>
            <a:endParaRPr lang="en-GB" dirty="0"/>
          </a:p>
        </p:txBody>
      </p:sp>
      <p:sp>
        <p:nvSpPr>
          <p:cNvPr id="4" name="Slide Number Placeholder 3"/>
          <p:cNvSpPr>
            <a:spLocks noGrp="1"/>
          </p:cNvSpPr>
          <p:nvPr>
            <p:ph type="sldNum" sz="quarter" idx="10"/>
          </p:nvPr>
        </p:nvSpPr>
        <p:spPr/>
        <p:txBody>
          <a:bodyPr/>
          <a:lstStyle/>
          <a:p>
            <a:r>
              <a:rPr lang="en-GB" dirty="0" smtClean="0"/>
              <a:t> </a:t>
            </a:r>
            <a:fld id="{775EF51D-CAB0-45EF-9997-E9A5569A6465}" type="slidenum">
              <a:rPr lang="en-GB" smtClean="0"/>
              <a:t>6</a:t>
            </a:fld>
            <a:endParaRPr lang="en-GB" dirty="0"/>
          </a:p>
        </p:txBody>
      </p:sp>
    </p:spTree>
    <p:extLst>
      <p:ext uri="{BB962C8B-B14F-4D97-AF65-F5344CB8AC3E}">
        <p14:creationId xmlns:p14="http://schemas.microsoft.com/office/powerpoint/2010/main" val="420920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7</a:t>
            </a:fld>
            <a:endParaRPr lang="en-GB"/>
          </a:p>
        </p:txBody>
      </p:sp>
    </p:spTree>
    <p:extLst>
      <p:ext uri="{BB962C8B-B14F-4D97-AF65-F5344CB8AC3E}">
        <p14:creationId xmlns:p14="http://schemas.microsoft.com/office/powerpoint/2010/main" val="398756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5EF51D-CAB0-45EF-9997-E9A5569A6465}" type="slidenum">
              <a:rPr lang="en-GB" smtClean="0"/>
              <a:t>8</a:t>
            </a:fld>
            <a:endParaRPr lang="en-GB"/>
          </a:p>
        </p:txBody>
      </p:sp>
    </p:spTree>
    <p:extLst>
      <p:ext uri="{BB962C8B-B14F-4D97-AF65-F5344CB8AC3E}">
        <p14:creationId xmlns:p14="http://schemas.microsoft.com/office/powerpoint/2010/main" val="3601639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5BFA55D7-8649-4548-8BF9-E53CCEDA14AE}" type="slidenum">
              <a:rPr lang="en-GB" smtClean="0"/>
              <a:pPr/>
              <a:t>9</a:t>
            </a:fld>
            <a:endParaRPr lang="en-GB" dirty="0"/>
          </a:p>
        </p:txBody>
      </p:sp>
    </p:spTree>
    <p:extLst>
      <p:ext uri="{BB962C8B-B14F-4D97-AF65-F5344CB8AC3E}">
        <p14:creationId xmlns:p14="http://schemas.microsoft.com/office/powerpoint/2010/main" val="3104295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1.xml"/><Relationship Id="rId4" Type="http://schemas.openxmlformats.org/officeDocument/2006/relationships/chart" Target="../charts/chart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Cover">
    <p:bg>
      <p:bgPr>
        <a:solidFill>
          <a:srgbClr val="002543"/>
        </a:solidFill>
        <a:effectLst/>
      </p:bgPr>
    </p:bg>
    <p:spTree>
      <p:nvGrpSpPr>
        <p:cNvPr id="1" name=""/>
        <p:cNvGrpSpPr/>
        <p:nvPr/>
      </p:nvGrpSpPr>
      <p:grpSpPr>
        <a:xfrm>
          <a:off x="0" y="0"/>
          <a:ext cx="0" cy="0"/>
          <a:chOff x="0" y="0"/>
          <a:chExt cx="0" cy="0"/>
        </a:xfrm>
      </p:grpSpPr>
      <p:pic>
        <p:nvPicPr>
          <p:cNvPr id="8" name="Picture 7" descr="A picture containing building&#10;&#10;Description automatically generated">
            <a:extLst>
              <a:ext uri="{FF2B5EF4-FFF2-40B4-BE49-F238E27FC236}">
                <a16:creationId xmlns:a16="http://schemas.microsoft.com/office/drawing/2014/main" id="{FF55AC4F-4664-5F45-A716-261E24AA8635}"/>
              </a:ext>
            </a:extLst>
          </p:cNvPr>
          <p:cNvPicPr>
            <a:picLocks noChangeAspect="1"/>
          </p:cNvPicPr>
          <p:nvPr userDrawn="1"/>
        </p:nvPicPr>
        <p:blipFill>
          <a:blip r:embed="rId2"/>
          <a:stretch>
            <a:fillRect/>
          </a:stretch>
        </p:blipFill>
        <p:spPr>
          <a:xfrm>
            <a:off x="0" y="0"/>
            <a:ext cx="6858000" cy="5143500"/>
          </a:xfrm>
          <a:prstGeom prst="rect">
            <a:avLst/>
          </a:prstGeom>
        </p:spPr>
      </p:pic>
      <p:sp>
        <p:nvSpPr>
          <p:cNvPr id="3" name="Subtitle 2"/>
          <p:cNvSpPr>
            <a:spLocks noGrp="1"/>
          </p:cNvSpPr>
          <p:nvPr>
            <p:ph type="subTitle" idx="1" hasCustomPrompt="1"/>
          </p:nvPr>
        </p:nvSpPr>
        <p:spPr>
          <a:xfrm>
            <a:off x="342000" y="3219823"/>
            <a:ext cx="3743597" cy="173124"/>
          </a:xfrm>
          <a:prstGeom prst="rect">
            <a:avLst/>
          </a:prstGeom>
        </p:spPr>
        <p:txBody>
          <a:bodyPr/>
          <a:lstStyle>
            <a:lvl1pPr marL="0" indent="0" algn="l">
              <a:buClr>
                <a:schemeClr val="accent1"/>
              </a:buClr>
              <a:buSzPct val="100000"/>
              <a:buFont typeface="Lucida Grande"/>
              <a:buNone/>
              <a:defRPr sz="1125" b="0" i="0">
                <a:solidFill>
                  <a:schemeClr val="tx1">
                    <a:lumMod val="95000"/>
                  </a:schemeClr>
                </a:solidFill>
                <a:latin typeface="Arial" panose="020B0604020202020204" pitchFamily="34" charset="0"/>
                <a:cs typeface="Arial" panose="020B0604020202020204" pitchFamily="34" charset="0"/>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p>
        </p:txBody>
      </p:sp>
      <p:sp>
        <p:nvSpPr>
          <p:cNvPr id="9" name="TextBox 8">
            <a:extLst>
              <a:ext uri="{FF2B5EF4-FFF2-40B4-BE49-F238E27FC236}">
                <a16:creationId xmlns:a16="http://schemas.microsoft.com/office/drawing/2014/main" id="{18859AB0-3CD0-6F4B-B20B-DC73DECC990B}"/>
              </a:ext>
            </a:extLst>
          </p:cNvPr>
          <p:cNvSpPr txBox="1"/>
          <p:nvPr userDrawn="1"/>
        </p:nvSpPr>
        <p:spPr>
          <a:xfrm>
            <a:off x="5981702" y="-883920"/>
            <a:ext cx="184731" cy="276999"/>
          </a:xfrm>
          <a:prstGeom prst="rect">
            <a:avLst/>
          </a:prstGeom>
          <a:noFill/>
        </p:spPr>
        <p:txBody>
          <a:bodyPr wrap="none" rtlCol="0">
            <a:spAutoFit/>
          </a:bodyPr>
          <a:lstStyle/>
          <a:p>
            <a:endParaRPr lang="en-CY" sz="1200" dirty="0"/>
          </a:p>
        </p:txBody>
      </p:sp>
      <p:sp>
        <p:nvSpPr>
          <p:cNvPr id="2" name="Title 1"/>
          <p:cNvSpPr>
            <a:spLocks noGrp="1"/>
          </p:cNvSpPr>
          <p:nvPr>
            <p:ph type="ctrTitle" hasCustomPrompt="1"/>
          </p:nvPr>
        </p:nvSpPr>
        <p:spPr>
          <a:xfrm>
            <a:off x="342000" y="2175107"/>
            <a:ext cx="3743597" cy="969496"/>
          </a:xfrm>
        </p:spPr>
        <p:txBody>
          <a:bodyPr anchor="b"/>
          <a:lstStyle>
            <a:lvl1pPr>
              <a:defRPr sz="3150" b="1" i="0" cap="none" baseline="0">
                <a:solidFill>
                  <a:schemeClr val="tx1">
                    <a:lumMod val="95000"/>
                  </a:schemeClr>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hidden="1">
            <a:extLst>
              <a:ext uri="{FF2B5EF4-FFF2-40B4-BE49-F238E27FC236}">
                <a16:creationId xmlns:a16="http://schemas.microsoft.com/office/drawing/2014/main" id="{AED1A195-AAD5-924D-B019-86BFB2FB66D7}"/>
              </a:ext>
            </a:extLst>
          </p:cNvPr>
          <p:cNvPicPr>
            <a:picLocks noChangeAspect="1"/>
          </p:cNvPicPr>
          <p:nvPr userDrawn="1"/>
        </p:nvPicPr>
        <p:blipFill>
          <a:blip r:embed="rId3"/>
          <a:stretch>
            <a:fillRect/>
          </a:stretch>
        </p:blipFill>
        <p:spPr>
          <a:xfrm>
            <a:off x="342000" y="483521"/>
            <a:ext cx="1267714" cy="286258"/>
          </a:xfrm>
          <a:prstGeom prst="rect">
            <a:avLst/>
          </a:prstGeom>
        </p:spPr>
      </p:pic>
      <p:pic>
        <p:nvPicPr>
          <p:cNvPr id="11" name="Picture 10">
            <a:extLst>
              <a:ext uri="{FF2B5EF4-FFF2-40B4-BE49-F238E27FC236}">
                <a16:creationId xmlns:a16="http://schemas.microsoft.com/office/drawing/2014/main" id="{946EEB6B-6F2D-F54E-B120-CB0E8FD0A264}"/>
              </a:ext>
            </a:extLst>
          </p:cNvPr>
          <p:cNvPicPr>
            <a:picLocks noChangeAspect="1"/>
          </p:cNvPicPr>
          <p:nvPr userDrawn="1"/>
        </p:nvPicPr>
        <p:blipFill>
          <a:blip r:embed="rId3"/>
          <a:stretch>
            <a:fillRect/>
          </a:stretch>
        </p:blipFill>
        <p:spPr>
          <a:xfrm>
            <a:off x="342001" y="483521"/>
            <a:ext cx="1502824" cy="339347"/>
          </a:xfrm>
          <a:prstGeom prst="rect">
            <a:avLst/>
          </a:prstGeom>
        </p:spPr>
      </p:pic>
    </p:spTree>
    <p:extLst>
      <p:ext uri="{BB962C8B-B14F-4D97-AF65-F5344CB8AC3E}">
        <p14:creationId xmlns:p14="http://schemas.microsoft.com/office/powerpoint/2010/main" val="118874035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24B92A-21A4-9F4D-88AF-3FBE5017EC72}"/>
              </a:ext>
            </a:extLst>
          </p:cNvPr>
          <p:cNvSpPr/>
          <p:nvPr userDrawn="1"/>
        </p:nvSpPr>
        <p:spPr>
          <a:xfrm>
            <a:off x="342000" y="1446910"/>
            <a:ext cx="3020400" cy="272504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GB" sz="788" b="1" dirty="0">
              <a:solidFill>
                <a:srgbClr val="002543"/>
              </a:solidFill>
              <a:latin typeface="Arial" panose="020B0604020202020204" pitchFamily="34" charset="0"/>
              <a:cs typeface="Arial" panose="020B0604020202020204" pitchFamily="34" charset="0"/>
            </a:endParaRPr>
          </a:p>
        </p:txBody>
      </p:sp>
      <p:sp>
        <p:nvSpPr>
          <p:cNvPr id="21" name=" 4">
            <a:extLst>
              <a:ext uri="{FF2B5EF4-FFF2-40B4-BE49-F238E27FC236}">
                <a16:creationId xmlns:a16="http://schemas.microsoft.com/office/drawing/2014/main" id="{3223F7B5-3886-5B40-A6D3-6A6F6C193A84}"/>
              </a:ext>
            </a:extLst>
          </p:cNvPr>
          <p:cNvSpPr>
            <a:spLocks noGrp="1"/>
          </p:cNvSpPr>
          <p:nvPr>
            <p:ph idx="4294967295" hasCustomPrompt="1"/>
          </p:nvPr>
        </p:nvSpPr>
        <p:spPr>
          <a:xfrm>
            <a:off x="349925" y="1979559"/>
            <a:ext cx="1051084" cy="1080000"/>
          </a:xfrm>
          <a:prstGeom prst="rect">
            <a:avLst/>
          </a:prstGeom>
        </p:spPr>
        <p:txBody>
          <a:bodyPr>
            <a:normAutofit/>
          </a:bodyPr>
          <a:lstStyle>
            <a:lvl1pPr>
              <a:defRPr sz="800"/>
            </a:lvl1pPr>
          </a:lstStyle>
          <a:p>
            <a:r>
              <a:rPr lang="en-US" dirty="0"/>
              <a:t>Content</a:t>
            </a:r>
          </a:p>
        </p:txBody>
      </p:sp>
      <p:sp>
        <p:nvSpPr>
          <p:cNvPr id="20" name=" 4">
            <a:extLst>
              <a:ext uri="{FF2B5EF4-FFF2-40B4-BE49-F238E27FC236}">
                <a16:creationId xmlns:a16="http://schemas.microsoft.com/office/drawing/2014/main" id="{E4D40D8A-219A-7D45-9100-7C619C12D3D1}"/>
              </a:ext>
            </a:extLst>
          </p:cNvPr>
          <p:cNvSpPr>
            <a:spLocks noGrp="1"/>
          </p:cNvSpPr>
          <p:nvPr>
            <p:ph idx="4294967295" hasCustomPrompt="1"/>
          </p:nvPr>
        </p:nvSpPr>
        <p:spPr>
          <a:xfrm>
            <a:off x="3502618" y="1446909"/>
            <a:ext cx="3018186" cy="2725041"/>
          </a:xfrm>
          <a:prstGeom prst="rect">
            <a:avLst/>
          </a:prstGeom>
        </p:spPr>
        <p:txBody>
          <a:bodyPr/>
          <a:lstStyle>
            <a:lvl1pPr>
              <a:defRPr>
                <a:solidFill>
                  <a:srgbClr val="003057"/>
                </a:solidFill>
              </a:defRPr>
            </a:lvl1pPr>
          </a:lstStyle>
          <a:p>
            <a:r>
              <a:rPr lang="en-US" dirty="0"/>
              <a:t>Content</a:t>
            </a:r>
          </a:p>
        </p:txBody>
      </p:sp>
      <p:sp>
        <p:nvSpPr>
          <p:cNvPr id="2" name="Title 1">
            <a:extLst>
              <a:ext uri="{FF2B5EF4-FFF2-40B4-BE49-F238E27FC236}">
                <a16:creationId xmlns:a16="http://schemas.microsoft.com/office/drawing/2014/main" id="{B4F270C5-C09C-B14A-ADE4-C3EFA28D3FDE}"/>
              </a:ext>
            </a:extLst>
          </p:cNvPr>
          <p:cNvSpPr>
            <a:spLocks noGrp="1"/>
          </p:cNvSpPr>
          <p:nvPr>
            <p:ph type="title" hasCustomPrompt="1"/>
          </p:nvPr>
        </p:nvSpPr>
        <p:spPr/>
        <p:txBody>
          <a:bodyPr/>
          <a:lstStyle>
            <a:lvl1pPr>
              <a:defRPr>
                <a:solidFill>
                  <a:srgbClr val="003057"/>
                </a:solidFill>
              </a:defRPr>
            </a:lvl1pPr>
          </a:lstStyle>
          <a:p>
            <a:r>
              <a:rPr lang="en-GB" dirty="0"/>
              <a:t>Click to edit master title style</a:t>
            </a:r>
            <a:endParaRPr lang="en-US" dirty="0"/>
          </a:p>
        </p:txBody>
      </p:sp>
      <p:sp>
        <p:nvSpPr>
          <p:cNvPr id="7" name="Text Placeholder 5">
            <a:extLst>
              <a:ext uri="{FF2B5EF4-FFF2-40B4-BE49-F238E27FC236}">
                <a16:creationId xmlns:a16="http://schemas.microsoft.com/office/drawing/2014/main" id="{58D0875D-F423-3845-BBD9-DEDA5C3B7611}"/>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Doughnut chart layout two column</a:t>
            </a:r>
          </a:p>
        </p:txBody>
      </p:sp>
      <p:sp>
        <p:nvSpPr>
          <p:cNvPr id="8" name="Title Placeholder 1">
            <a:extLst>
              <a:ext uri="{FF2B5EF4-FFF2-40B4-BE49-F238E27FC236}">
                <a16:creationId xmlns:a16="http://schemas.microsoft.com/office/drawing/2014/main" id="{BD27418A-F1AA-1041-846C-59064C7F98F4}"/>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Template layout</a:t>
            </a:r>
          </a:p>
        </p:txBody>
      </p:sp>
      <p:sp>
        <p:nvSpPr>
          <p:cNvPr id="18" name="Text Placeholder 15">
            <a:extLst>
              <a:ext uri="{FF2B5EF4-FFF2-40B4-BE49-F238E27FC236}">
                <a16:creationId xmlns:a16="http://schemas.microsoft.com/office/drawing/2014/main" id="{2D3646E9-2CDC-A44E-B650-19B9987A9BF0}"/>
              </a:ext>
            </a:extLst>
          </p:cNvPr>
          <p:cNvSpPr>
            <a:spLocks noGrp="1"/>
          </p:cNvSpPr>
          <p:nvPr>
            <p:ph type="body" sz="quarter" idx="14" hasCustomPrompt="1"/>
          </p:nvPr>
        </p:nvSpPr>
        <p:spPr>
          <a:xfrm>
            <a:off x="427004" y="1504630"/>
            <a:ext cx="1570037" cy="123111"/>
          </a:xfrm>
          <a:prstGeom prst="rect">
            <a:avLst/>
          </a:prstGeom>
        </p:spPr>
        <p:txBody>
          <a:bodyPr/>
          <a:lstStyle>
            <a:lvl1pPr>
              <a:defRPr sz="800">
                <a:solidFill>
                  <a:srgbClr val="003057"/>
                </a:solidFill>
              </a:defRPr>
            </a:lvl1pPr>
          </a:lstStyle>
          <a:p>
            <a:pPr lvl="0"/>
            <a:r>
              <a:rPr lang="en-GB" dirty="0"/>
              <a:t>Doughnut Chart Title</a:t>
            </a:r>
            <a:endParaRPr lang="en-US" dirty="0"/>
          </a:p>
        </p:txBody>
      </p:sp>
      <p:sp>
        <p:nvSpPr>
          <p:cNvPr id="23" name="Text Placeholder 22">
            <a:extLst>
              <a:ext uri="{FF2B5EF4-FFF2-40B4-BE49-F238E27FC236}">
                <a16:creationId xmlns:a16="http://schemas.microsoft.com/office/drawing/2014/main" id="{8A215FC8-E995-D24D-BCD4-149FAAD17DEB}"/>
              </a:ext>
            </a:extLst>
          </p:cNvPr>
          <p:cNvSpPr>
            <a:spLocks noGrp="1"/>
          </p:cNvSpPr>
          <p:nvPr>
            <p:ph type="body" sz="quarter" idx="15" hasCustomPrompt="1"/>
          </p:nvPr>
        </p:nvSpPr>
        <p:spPr>
          <a:xfrm>
            <a:off x="462440" y="3191677"/>
            <a:ext cx="847493" cy="132291"/>
          </a:xfrm>
          <a:prstGeom prst="rect">
            <a:avLst/>
          </a:prstGeom>
        </p:spPr>
        <p:txBody>
          <a:bodyPr/>
          <a:lstStyle>
            <a:lvl1pPr>
              <a:defRPr sz="900" b="1">
                <a:solidFill>
                  <a:srgbClr val="003057"/>
                </a:solidFill>
                <a:latin typeface="Arial" panose="020B0604020202020204" pitchFamily="34" charset="0"/>
                <a:cs typeface="Arial" panose="020B0604020202020204" pitchFamily="34" charset="0"/>
              </a:defRPr>
            </a:lvl1pPr>
            <a:lvl2pPr>
              <a:defRPr sz="900" b="1">
                <a:solidFill>
                  <a:srgbClr val="070708"/>
                </a:solidFill>
                <a:latin typeface="Arial" panose="020B0604020202020204" pitchFamily="34" charset="0"/>
                <a:cs typeface="Arial" panose="020B0604020202020204" pitchFamily="34" charset="0"/>
              </a:defRPr>
            </a:lvl2pPr>
            <a:lvl3pPr>
              <a:defRPr sz="900" b="1">
                <a:solidFill>
                  <a:srgbClr val="070708"/>
                </a:solidFill>
                <a:latin typeface="Arial" panose="020B0604020202020204" pitchFamily="34" charset="0"/>
                <a:cs typeface="Arial" panose="020B0604020202020204" pitchFamily="34" charset="0"/>
              </a:defRPr>
            </a:lvl3pPr>
            <a:lvl4pPr>
              <a:defRPr sz="900" b="1">
                <a:solidFill>
                  <a:srgbClr val="070708"/>
                </a:solidFill>
                <a:latin typeface="Arial" panose="020B0604020202020204" pitchFamily="34" charset="0"/>
                <a:cs typeface="Arial" panose="020B0604020202020204" pitchFamily="34" charset="0"/>
              </a:defRPr>
            </a:lvl4pPr>
            <a:lvl5pPr>
              <a:defRPr sz="900" b="1">
                <a:solidFill>
                  <a:srgbClr val="070708"/>
                </a:solidFill>
                <a:latin typeface="Arial" panose="020B0604020202020204" pitchFamily="34" charset="0"/>
                <a:cs typeface="Arial" panose="020B0604020202020204" pitchFamily="34" charset="0"/>
              </a:defRPr>
            </a:lvl5pPr>
          </a:lstStyle>
          <a:p>
            <a:pPr lvl="0"/>
            <a:r>
              <a:rPr lang="en-GB" dirty="0"/>
              <a:t>Text heading</a:t>
            </a:r>
            <a:endParaRPr lang="en-US" dirty="0"/>
          </a:p>
        </p:txBody>
      </p:sp>
      <p:sp>
        <p:nvSpPr>
          <p:cNvPr id="27" name="Text Placeholder 26">
            <a:extLst>
              <a:ext uri="{FF2B5EF4-FFF2-40B4-BE49-F238E27FC236}">
                <a16:creationId xmlns:a16="http://schemas.microsoft.com/office/drawing/2014/main" id="{BBE0DA53-B2FB-E84B-88DF-0395D951623F}"/>
              </a:ext>
            </a:extLst>
          </p:cNvPr>
          <p:cNvSpPr>
            <a:spLocks noGrp="1"/>
          </p:cNvSpPr>
          <p:nvPr>
            <p:ph type="body" sz="quarter" idx="16" hasCustomPrompt="1"/>
          </p:nvPr>
        </p:nvSpPr>
        <p:spPr>
          <a:xfrm>
            <a:off x="468558" y="3455848"/>
            <a:ext cx="841375" cy="615553"/>
          </a:xfrm>
          <a:prstGeom prst="rect">
            <a:avLst/>
          </a:prstGeom>
        </p:spPr>
        <p:txBody>
          <a:bodyPr/>
          <a:lstStyle>
            <a:lvl1pPr marL="177800" indent="0">
              <a:spcAft>
                <a:spcPts val="0"/>
              </a:spcAft>
              <a:buFont typeface="System Font"/>
              <a:buChar char="⁃"/>
              <a:tabLst/>
              <a:defRPr sz="750" b="0" baseline="0">
                <a:solidFill>
                  <a:srgbClr val="003057"/>
                </a:solidFill>
              </a:defRPr>
            </a:lvl1pPr>
            <a:lvl2pPr marL="171450" indent="-171450">
              <a:buFont typeface="Arial" panose="020B0604020202020204" pitchFamily="34" charset="0"/>
              <a:buChar char="•"/>
              <a:defRPr/>
            </a:lvl2pPr>
            <a:lvl3pPr marL="171450" indent="-171450">
              <a:buFont typeface="Arial" panose="020B0604020202020204" pitchFamily="34" charset="0"/>
              <a:buChar char="•"/>
              <a:defRPr/>
            </a:lvl3pPr>
            <a:lvl4pPr marL="171450" indent="-171450">
              <a:buFont typeface="Arial" panose="020B0604020202020204" pitchFamily="34" charset="0"/>
              <a:buChar char="•"/>
              <a:defRPr/>
            </a:lvl4pPr>
            <a:lvl5pPr marL="373945" indent="-171450">
              <a:buFont typeface="Arial" panose="020B0604020202020204" pitchFamily="34" charset="0"/>
              <a:buChar char="•"/>
              <a:defRPr/>
            </a:lvl5pPr>
          </a:lstStyle>
          <a:p>
            <a:pPr marL="92075" indent="-92075">
              <a:buFont typeface="Arial" panose="020B0604020202020204" pitchFamily="34" charset="0"/>
              <a:buChar char="•"/>
              <a:tabLst/>
            </a:pPr>
            <a:r>
              <a:rPr lang="en-GB" sz="80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800" dirty="0">
                <a:solidFill>
                  <a:srgbClr val="002543"/>
                </a:solidFill>
                <a:latin typeface="Arial" panose="020B0604020202020204" pitchFamily="34" charset="0"/>
                <a:cs typeface="Arial" panose="020B0604020202020204" pitchFamily="34" charset="0"/>
              </a:rPr>
              <a:t>Bullet level 1 text inserted</a:t>
            </a:r>
          </a:p>
        </p:txBody>
      </p:sp>
      <p:sp>
        <p:nvSpPr>
          <p:cNvPr id="28" name="Text Placeholder 26">
            <a:extLst>
              <a:ext uri="{FF2B5EF4-FFF2-40B4-BE49-F238E27FC236}">
                <a16:creationId xmlns:a16="http://schemas.microsoft.com/office/drawing/2014/main" id="{B63226BB-2A20-A448-BAB5-0074E788F1B0}"/>
              </a:ext>
            </a:extLst>
          </p:cNvPr>
          <p:cNvSpPr>
            <a:spLocks noGrp="1"/>
          </p:cNvSpPr>
          <p:nvPr>
            <p:ph type="body" sz="quarter" idx="17" hasCustomPrompt="1"/>
          </p:nvPr>
        </p:nvSpPr>
        <p:spPr>
          <a:xfrm>
            <a:off x="1433655" y="3461876"/>
            <a:ext cx="841375" cy="615553"/>
          </a:xfrm>
          <a:prstGeom prst="rect">
            <a:avLst/>
          </a:prstGeom>
        </p:spPr>
        <p:txBody>
          <a:bodyPr/>
          <a:lstStyle>
            <a:lvl1pPr marL="177800" indent="-85725">
              <a:spcAft>
                <a:spcPts val="0"/>
              </a:spcAft>
              <a:buFont typeface="System Font"/>
              <a:buChar char="⁃"/>
              <a:tabLst/>
              <a:defRPr sz="760" b="0" baseline="0">
                <a:solidFill>
                  <a:srgbClr val="003057"/>
                </a:solidFill>
              </a:defRPr>
            </a:lvl1pPr>
            <a:lvl2pPr marL="171450" indent="-171450">
              <a:buFont typeface="Arial" panose="020B0604020202020204" pitchFamily="34" charset="0"/>
              <a:buChar char="•"/>
              <a:defRPr/>
            </a:lvl2pPr>
            <a:lvl3pPr marL="171450" indent="-171450">
              <a:buFont typeface="Arial" panose="020B0604020202020204" pitchFamily="34" charset="0"/>
              <a:buChar char="•"/>
              <a:defRPr/>
            </a:lvl3pPr>
            <a:lvl4pPr marL="171450" indent="-171450">
              <a:buFont typeface="Arial" panose="020B0604020202020204" pitchFamily="34" charset="0"/>
              <a:buChar char="•"/>
              <a:defRPr/>
            </a:lvl4pPr>
            <a:lvl5pPr marL="373945" indent="-171450">
              <a:buFont typeface="Arial" panose="020B0604020202020204" pitchFamily="34" charset="0"/>
              <a:buChar char="•"/>
              <a:defRPr/>
            </a:lvl5pPr>
          </a:lstStyle>
          <a:p>
            <a:pPr marL="92075" indent="-92075">
              <a:buFont typeface="Arial" panose="020B0604020202020204" pitchFamily="34" charset="0"/>
              <a:buChar char="•"/>
              <a:tabLst/>
            </a:pPr>
            <a:r>
              <a:rPr lang="en-GB" sz="80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800" dirty="0">
                <a:solidFill>
                  <a:srgbClr val="002543"/>
                </a:solidFill>
                <a:latin typeface="Arial" panose="020B0604020202020204" pitchFamily="34" charset="0"/>
                <a:cs typeface="Arial" panose="020B0604020202020204" pitchFamily="34" charset="0"/>
              </a:rPr>
              <a:t>Bullet level 1 text inserted</a:t>
            </a:r>
          </a:p>
        </p:txBody>
      </p:sp>
      <p:sp>
        <p:nvSpPr>
          <p:cNvPr id="29" name="Text Placeholder 26">
            <a:extLst>
              <a:ext uri="{FF2B5EF4-FFF2-40B4-BE49-F238E27FC236}">
                <a16:creationId xmlns:a16="http://schemas.microsoft.com/office/drawing/2014/main" id="{A3D3F514-A0A1-2149-A05F-B767812A05D9}"/>
              </a:ext>
            </a:extLst>
          </p:cNvPr>
          <p:cNvSpPr>
            <a:spLocks noGrp="1"/>
          </p:cNvSpPr>
          <p:nvPr>
            <p:ph type="body" sz="quarter" idx="18" hasCustomPrompt="1"/>
          </p:nvPr>
        </p:nvSpPr>
        <p:spPr>
          <a:xfrm>
            <a:off x="2415248" y="3449859"/>
            <a:ext cx="841375" cy="615553"/>
          </a:xfrm>
          <a:prstGeom prst="rect">
            <a:avLst/>
          </a:prstGeom>
        </p:spPr>
        <p:txBody>
          <a:bodyPr/>
          <a:lstStyle>
            <a:lvl1pPr marL="177800" indent="-85725">
              <a:spcAft>
                <a:spcPts val="0"/>
              </a:spcAft>
              <a:buFont typeface="System Font"/>
              <a:buChar char="⁃"/>
              <a:tabLst/>
              <a:defRPr sz="760" b="0" baseline="0">
                <a:solidFill>
                  <a:srgbClr val="003057"/>
                </a:solidFill>
              </a:defRPr>
            </a:lvl1pPr>
            <a:lvl2pPr marL="171450" indent="-171450">
              <a:buFont typeface="Arial" panose="020B0604020202020204" pitchFamily="34" charset="0"/>
              <a:buChar char="•"/>
              <a:defRPr/>
            </a:lvl2pPr>
            <a:lvl3pPr marL="171450" indent="-171450">
              <a:buFont typeface="Arial" panose="020B0604020202020204" pitchFamily="34" charset="0"/>
              <a:buChar char="•"/>
              <a:defRPr/>
            </a:lvl3pPr>
            <a:lvl4pPr marL="171450" indent="-171450">
              <a:buFont typeface="Arial" panose="020B0604020202020204" pitchFamily="34" charset="0"/>
              <a:buChar char="•"/>
              <a:defRPr/>
            </a:lvl4pPr>
            <a:lvl5pPr marL="373945" indent="-171450">
              <a:buFont typeface="Arial" panose="020B0604020202020204" pitchFamily="34" charset="0"/>
              <a:buChar char="•"/>
              <a:defRPr/>
            </a:lvl5pPr>
          </a:lstStyle>
          <a:p>
            <a:pPr marL="92075" indent="-92075">
              <a:buFont typeface="Arial" panose="020B0604020202020204" pitchFamily="34" charset="0"/>
              <a:buChar char="•"/>
              <a:tabLst/>
            </a:pPr>
            <a:r>
              <a:rPr lang="en-GB" sz="80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800" dirty="0">
                <a:solidFill>
                  <a:srgbClr val="002543"/>
                </a:solidFill>
                <a:latin typeface="Arial" panose="020B0604020202020204" pitchFamily="34" charset="0"/>
                <a:cs typeface="Arial" panose="020B0604020202020204" pitchFamily="34" charset="0"/>
              </a:rPr>
              <a:t>Bullet level 1 text inserted</a:t>
            </a:r>
          </a:p>
        </p:txBody>
      </p:sp>
      <p:sp>
        <p:nvSpPr>
          <p:cNvPr id="30" name="Text Placeholder 22">
            <a:extLst>
              <a:ext uri="{FF2B5EF4-FFF2-40B4-BE49-F238E27FC236}">
                <a16:creationId xmlns:a16="http://schemas.microsoft.com/office/drawing/2014/main" id="{517C2ECB-10E3-5E40-AE0B-13CF81000EA1}"/>
              </a:ext>
            </a:extLst>
          </p:cNvPr>
          <p:cNvSpPr>
            <a:spLocks noGrp="1"/>
          </p:cNvSpPr>
          <p:nvPr>
            <p:ph type="body" sz="quarter" idx="19" hasCustomPrompt="1"/>
          </p:nvPr>
        </p:nvSpPr>
        <p:spPr>
          <a:xfrm>
            <a:off x="1433655" y="3185498"/>
            <a:ext cx="848391" cy="138470"/>
          </a:xfrm>
          <a:prstGeom prst="rect">
            <a:avLst/>
          </a:prstGeom>
        </p:spPr>
        <p:txBody>
          <a:bodyPr/>
          <a:lstStyle>
            <a:lvl1pPr>
              <a:defRPr sz="900" b="1">
                <a:solidFill>
                  <a:srgbClr val="003057"/>
                </a:solidFill>
                <a:latin typeface="Arial" panose="020B0604020202020204" pitchFamily="34" charset="0"/>
                <a:cs typeface="Arial" panose="020B0604020202020204" pitchFamily="34" charset="0"/>
              </a:defRPr>
            </a:lvl1pPr>
            <a:lvl2pPr>
              <a:defRPr sz="900" b="1">
                <a:solidFill>
                  <a:srgbClr val="070708"/>
                </a:solidFill>
                <a:latin typeface="Arial" panose="020B0604020202020204" pitchFamily="34" charset="0"/>
                <a:cs typeface="Arial" panose="020B0604020202020204" pitchFamily="34" charset="0"/>
              </a:defRPr>
            </a:lvl2pPr>
            <a:lvl3pPr>
              <a:defRPr sz="900" b="1">
                <a:solidFill>
                  <a:srgbClr val="070708"/>
                </a:solidFill>
                <a:latin typeface="Arial" panose="020B0604020202020204" pitchFamily="34" charset="0"/>
                <a:cs typeface="Arial" panose="020B0604020202020204" pitchFamily="34" charset="0"/>
              </a:defRPr>
            </a:lvl3pPr>
            <a:lvl4pPr>
              <a:defRPr sz="900" b="1">
                <a:solidFill>
                  <a:srgbClr val="070708"/>
                </a:solidFill>
                <a:latin typeface="Arial" panose="020B0604020202020204" pitchFamily="34" charset="0"/>
                <a:cs typeface="Arial" panose="020B0604020202020204" pitchFamily="34" charset="0"/>
              </a:defRPr>
            </a:lvl4pPr>
            <a:lvl5pPr>
              <a:defRPr sz="900" b="1">
                <a:solidFill>
                  <a:srgbClr val="070708"/>
                </a:solidFill>
                <a:latin typeface="Arial" panose="020B0604020202020204" pitchFamily="34" charset="0"/>
                <a:cs typeface="Arial" panose="020B0604020202020204" pitchFamily="34" charset="0"/>
              </a:defRPr>
            </a:lvl5pPr>
          </a:lstStyle>
          <a:p>
            <a:pPr lvl="0"/>
            <a:r>
              <a:rPr lang="en-GB" dirty="0"/>
              <a:t>Text heading</a:t>
            </a:r>
            <a:endParaRPr lang="en-US" dirty="0"/>
          </a:p>
        </p:txBody>
      </p:sp>
      <p:sp>
        <p:nvSpPr>
          <p:cNvPr id="31" name="Text Placeholder 22">
            <a:extLst>
              <a:ext uri="{FF2B5EF4-FFF2-40B4-BE49-F238E27FC236}">
                <a16:creationId xmlns:a16="http://schemas.microsoft.com/office/drawing/2014/main" id="{35D024C3-9A01-844A-B56C-61FB576F88CD}"/>
              </a:ext>
            </a:extLst>
          </p:cNvPr>
          <p:cNvSpPr>
            <a:spLocks noGrp="1"/>
          </p:cNvSpPr>
          <p:nvPr>
            <p:ph type="body" sz="quarter" idx="20" hasCustomPrompt="1"/>
          </p:nvPr>
        </p:nvSpPr>
        <p:spPr>
          <a:xfrm>
            <a:off x="2401588" y="3185498"/>
            <a:ext cx="855035" cy="138470"/>
          </a:xfrm>
          <a:prstGeom prst="rect">
            <a:avLst/>
          </a:prstGeom>
        </p:spPr>
        <p:txBody>
          <a:bodyPr/>
          <a:lstStyle>
            <a:lvl1pPr>
              <a:defRPr sz="900" b="1">
                <a:solidFill>
                  <a:srgbClr val="003057"/>
                </a:solidFill>
                <a:latin typeface="Arial" panose="020B0604020202020204" pitchFamily="34" charset="0"/>
                <a:cs typeface="Arial" panose="020B0604020202020204" pitchFamily="34" charset="0"/>
              </a:defRPr>
            </a:lvl1pPr>
            <a:lvl2pPr>
              <a:defRPr sz="900" b="1">
                <a:solidFill>
                  <a:srgbClr val="070708"/>
                </a:solidFill>
                <a:latin typeface="Arial" panose="020B0604020202020204" pitchFamily="34" charset="0"/>
                <a:cs typeface="Arial" panose="020B0604020202020204" pitchFamily="34" charset="0"/>
              </a:defRPr>
            </a:lvl2pPr>
            <a:lvl3pPr>
              <a:defRPr sz="900" b="1">
                <a:solidFill>
                  <a:srgbClr val="070708"/>
                </a:solidFill>
                <a:latin typeface="Arial" panose="020B0604020202020204" pitchFamily="34" charset="0"/>
                <a:cs typeface="Arial" panose="020B0604020202020204" pitchFamily="34" charset="0"/>
              </a:defRPr>
            </a:lvl3pPr>
            <a:lvl4pPr>
              <a:defRPr sz="900" b="1">
                <a:solidFill>
                  <a:srgbClr val="070708"/>
                </a:solidFill>
                <a:latin typeface="Arial" panose="020B0604020202020204" pitchFamily="34" charset="0"/>
                <a:cs typeface="Arial" panose="020B0604020202020204" pitchFamily="34" charset="0"/>
              </a:defRPr>
            </a:lvl4pPr>
            <a:lvl5pPr>
              <a:defRPr sz="900" b="1">
                <a:solidFill>
                  <a:srgbClr val="070708"/>
                </a:solidFill>
                <a:latin typeface="Arial" panose="020B0604020202020204" pitchFamily="34" charset="0"/>
                <a:cs typeface="Arial" panose="020B0604020202020204" pitchFamily="34" charset="0"/>
              </a:defRPr>
            </a:lvl5pPr>
          </a:lstStyle>
          <a:p>
            <a:pPr lvl="0"/>
            <a:r>
              <a:rPr lang="en-GB" dirty="0"/>
              <a:t>Text heading</a:t>
            </a:r>
            <a:endParaRPr lang="en-US" dirty="0"/>
          </a:p>
        </p:txBody>
      </p:sp>
      <p:sp>
        <p:nvSpPr>
          <p:cNvPr id="19" name="Text Placeholder 2">
            <a:extLst>
              <a:ext uri="{FF2B5EF4-FFF2-40B4-BE49-F238E27FC236}">
                <a16:creationId xmlns:a16="http://schemas.microsoft.com/office/drawing/2014/main" id="{54CECD3C-1241-1A4B-ABCE-7828135FA018}"/>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
        <p:nvSpPr>
          <p:cNvPr id="22" name=" 4">
            <a:extLst>
              <a:ext uri="{FF2B5EF4-FFF2-40B4-BE49-F238E27FC236}">
                <a16:creationId xmlns:a16="http://schemas.microsoft.com/office/drawing/2014/main" id="{D849E6ED-E09D-124B-8BB6-63440316C4AA}"/>
              </a:ext>
            </a:extLst>
          </p:cNvPr>
          <p:cNvSpPr>
            <a:spLocks noGrp="1"/>
          </p:cNvSpPr>
          <p:nvPr>
            <p:ph idx="4294967295" hasCustomPrompt="1"/>
          </p:nvPr>
        </p:nvSpPr>
        <p:spPr>
          <a:xfrm>
            <a:off x="2299838" y="1979559"/>
            <a:ext cx="1051084" cy="1080000"/>
          </a:xfrm>
          <a:prstGeom prst="rect">
            <a:avLst/>
          </a:prstGeom>
        </p:spPr>
        <p:txBody>
          <a:bodyPr>
            <a:normAutofit/>
          </a:bodyPr>
          <a:lstStyle>
            <a:lvl1pPr>
              <a:defRPr sz="800"/>
            </a:lvl1pPr>
          </a:lstStyle>
          <a:p>
            <a:r>
              <a:rPr lang="en-US" dirty="0"/>
              <a:t>Content</a:t>
            </a:r>
          </a:p>
        </p:txBody>
      </p:sp>
      <p:sp>
        <p:nvSpPr>
          <p:cNvPr id="24" name=" 4">
            <a:extLst>
              <a:ext uri="{FF2B5EF4-FFF2-40B4-BE49-F238E27FC236}">
                <a16:creationId xmlns:a16="http://schemas.microsoft.com/office/drawing/2014/main" id="{B02F457D-F2FA-1642-9E0A-4918CA254A4F}"/>
              </a:ext>
            </a:extLst>
          </p:cNvPr>
          <p:cNvSpPr>
            <a:spLocks noGrp="1"/>
          </p:cNvSpPr>
          <p:nvPr>
            <p:ph idx="4294967295" hasCustomPrompt="1"/>
          </p:nvPr>
        </p:nvSpPr>
        <p:spPr>
          <a:xfrm>
            <a:off x="1324882" y="1979559"/>
            <a:ext cx="1051084" cy="1080000"/>
          </a:xfrm>
          <a:prstGeom prst="rect">
            <a:avLst/>
          </a:prstGeom>
        </p:spPr>
        <p:txBody>
          <a:bodyPr>
            <a:normAutofit/>
          </a:bodyPr>
          <a:lstStyle>
            <a:lvl1pPr>
              <a:defRPr sz="800"/>
            </a:lvl1pPr>
          </a:lstStyle>
          <a:p>
            <a:r>
              <a:rPr lang="en-US" dirty="0"/>
              <a:t>Content</a:t>
            </a:r>
          </a:p>
        </p:txBody>
      </p:sp>
    </p:spTree>
    <p:extLst>
      <p:ext uri="{BB962C8B-B14F-4D97-AF65-F5344CB8AC3E}">
        <p14:creationId xmlns:p14="http://schemas.microsoft.com/office/powerpoint/2010/main" val="130135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 Graph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26E5-1CA7-7645-89DD-C630530BE68D}"/>
              </a:ext>
            </a:extLst>
          </p:cNvPr>
          <p:cNvSpPr>
            <a:spLocks noGrp="1"/>
          </p:cNvSpPr>
          <p:nvPr>
            <p:ph type="title" hasCustomPrompt="1"/>
          </p:nvPr>
        </p:nvSpPr>
        <p:spPr/>
        <p:txBody>
          <a:body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68FBC7E4-EC8B-304E-A8CD-4EDE46B6F733}"/>
              </a:ext>
            </a:extLst>
          </p:cNvPr>
          <p:cNvSpPr/>
          <p:nvPr userDrawn="1"/>
        </p:nvSpPr>
        <p:spPr>
          <a:xfrm>
            <a:off x="342000" y="1446910"/>
            <a:ext cx="3020400" cy="272504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GB" sz="788" b="1" dirty="0">
                <a:solidFill>
                  <a:srgbClr val="003057"/>
                </a:solidFill>
                <a:latin typeface="Arial" panose="020B0604020202020204" pitchFamily="34" charset="0"/>
                <a:cs typeface="Arial" panose="020B0604020202020204" pitchFamily="34" charset="0"/>
              </a:rPr>
              <a:t>Bar chart title</a:t>
            </a:r>
          </a:p>
        </p:txBody>
      </p:sp>
      <p:sp>
        <p:nvSpPr>
          <p:cNvPr id="6" name="Text Placeholder 5">
            <a:extLst>
              <a:ext uri="{FF2B5EF4-FFF2-40B4-BE49-F238E27FC236}">
                <a16:creationId xmlns:a16="http://schemas.microsoft.com/office/drawing/2014/main" id="{7172A5C2-B95F-ED44-A088-B432620D1D32}"/>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Two chart layout two column</a:t>
            </a:r>
          </a:p>
        </p:txBody>
      </p:sp>
      <p:sp>
        <p:nvSpPr>
          <p:cNvPr id="7" name="Title Placeholder 1">
            <a:extLst>
              <a:ext uri="{FF2B5EF4-FFF2-40B4-BE49-F238E27FC236}">
                <a16:creationId xmlns:a16="http://schemas.microsoft.com/office/drawing/2014/main" id="{60DD63FA-553E-6B43-AD6C-92086DA553CA}"/>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Example layout</a:t>
            </a:r>
          </a:p>
        </p:txBody>
      </p:sp>
      <p:sp>
        <p:nvSpPr>
          <p:cNvPr id="9" name="Rectangle 8">
            <a:extLst>
              <a:ext uri="{FF2B5EF4-FFF2-40B4-BE49-F238E27FC236}">
                <a16:creationId xmlns:a16="http://schemas.microsoft.com/office/drawing/2014/main" id="{6D941E7E-8CB5-3E46-AA17-ED0B393C74B1}"/>
              </a:ext>
            </a:extLst>
          </p:cNvPr>
          <p:cNvSpPr/>
          <p:nvPr userDrawn="1"/>
        </p:nvSpPr>
        <p:spPr>
          <a:xfrm>
            <a:off x="692696" y="3362815"/>
            <a:ext cx="2654443" cy="606000"/>
          </a:xfrm>
          <a:prstGeom prst="rect">
            <a:avLst/>
          </a:prstGeom>
        </p:spPr>
        <p:txBody>
          <a:bodyPr wrap="square">
            <a:spAutoFit/>
          </a:bodyPr>
          <a:lstStyle/>
          <a:p>
            <a:r>
              <a:rPr lang="en-GB" sz="900" b="1" dirty="0">
                <a:solidFill>
                  <a:srgbClr val="003057"/>
                </a:solidFill>
                <a:latin typeface="Arial" panose="020B0604020202020204" pitchFamily="34" charset="0"/>
                <a:cs typeface="Arial" panose="020B0604020202020204" pitchFamily="34" charset="0"/>
              </a:rPr>
              <a:t>Text heading</a:t>
            </a:r>
          </a:p>
          <a:p>
            <a:endParaRPr lang="en-GB" sz="900" b="1" dirty="0">
              <a:solidFill>
                <a:srgbClr val="070708"/>
              </a:solidFill>
              <a:latin typeface="Arial" panose="020B0604020202020204" pitchFamily="34" charset="0"/>
              <a:cs typeface="Arial" panose="020B0604020202020204" pitchFamily="34" charset="0"/>
            </a:endParaRPr>
          </a:p>
          <a:p>
            <a:pPr marL="128585" indent="-128585">
              <a:buFont typeface="Arial" panose="020B0604020202020204" pitchFamily="34" charset="0"/>
              <a:buChar char="•"/>
            </a:pPr>
            <a:r>
              <a:rPr lang="en-GB" sz="750" dirty="0">
                <a:solidFill>
                  <a:srgbClr val="5B7F95"/>
                </a:solidFill>
                <a:latin typeface="Arial" panose="020B0604020202020204" pitchFamily="34" charset="0"/>
                <a:cs typeface="Arial" panose="020B0604020202020204" pitchFamily="34" charset="0"/>
              </a:rPr>
              <a:t>Paragraph text to be inserted here</a:t>
            </a:r>
          </a:p>
          <a:p>
            <a:pPr marL="269875" lvl="1" indent="-134938">
              <a:buClr>
                <a:srgbClr val="002543"/>
              </a:buClr>
              <a:buFont typeface="System Font"/>
              <a:buChar char="⁃"/>
              <a:tabLst/>
            </a:pPr>
            <a:r>
              <a:rPr lang="en-GB" sz="750" dirty="0">
                <a:solidFill>
                  <a:srgbClr val="474848"/>
                </a:solidFill>
                <a:latin typeface="Arial" panose="020B0604020202020204" pitchFamily="34" charset="0"/>
                <a:cs typeface="Arial" panose="020B0604020202020204" pitchFamily="34" charset="0"/>
              </a:rPr>
              <a:t>Bullet level 1 text inserted</a:t>
            </a:r>
          </a:p>
        </p:txBody>
      </p:sp>
      <p:sp>
        <p:nvSpPr>
          <p:cNvPr id="10" name="Text Placeholder 2">
            <a:extLst>
              <a:ext uri="{FF2B5EF4-FFF2-40B4-BE49-F238E27FC236}">
                <a16:creationId xmlns:a16="http://schemas.microsoft.com/office/drawing/2014/main" id="{3F86979D-4C55-8F44-8CDD-08386F4079DE}"/>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graphicFrame>
        <p:nvGraphicFramePr>
          <p:cNvPr id="11" name="Chart 10">
            <a:extLst>
              <a:ext uri="{FF2B5EF4-FFF2-40B4-BE49-F238E27FC236}">
                <a16:creationId xmlns:a16="http://schemas.microsoft.com/office/drawing/2014/main" id="{FB66BEF9-36B4-4144-BB91-E3F0756D807E}"/>
              </a:ext>
            </a:extLst>
          </p:cNvPr>
          <p:cNvGraphicFramePr/>
          <p:nvPr userDrawn="1">
            <p:extLst>
              <p:ext uri="{D42A27DB-BD31-4B8C-83A1-F6EECF244321}">
                <p14:modId xmlns:p14="http://schemas.microsoft.com/office/powerpoint/2010/main" val="428189850"/>
              </p:ext>
            </p:extLst>
          </p:nvPr>
        </p:nvGraphicFramePr>
        <p:xfrm>
          <a:off x="3656769" y="1599310"/>
          <a:ext cx="3030842" cy="27250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560CDA1C-8482-DF47-933B-017E380547D1}"/>
              </a:ext>
            </a:extLst>
          </p:cNvPr>
          <p:cNvGraphicFramePr/>
          <p:nvPr userDrawn="1">
            <p:extLst>
              <p:ext uri="{D42A27DB-BD31-4B8C-83A1-F6EECF244321}">
                <p14:modId xmlns:p14="http://schemas.microsoft.com/office/powerpoint/2010/main" val="2274214580"/>
              </p:ext>
            </p:extLst>
          </p:nvPr>
        </p:nvGraphicFramePr>
        <p:xfrm>
          <a:off x="3504369" y="1446910"/>
          <a:ext cx="3030842" cy="2725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331D68C0-50C9-2F4F-B809-009D746FF384}"/>
              </a:ext>
            </a:extLst>
          </p:cNvPr>
          <p:cNvGraphicFramePr/>
          <p:nvPr userDrawn="1">
            <p:extLst>
              <p:ext uri="{D42A27DB-BD31-4B8C-83A1-F6EECF244321}">
                <p14:modId xmlns:p14="http://schemas.microsoft.com/office/powerpoint/2010/main" val="1187299287"/>
              </p:ext>
            </p:extLst>
          </p:nvPr>
        </p:nvGraphicFramePr>
        <p:xfrm>
          <a:off x="476672" y="1780685"/>
          <a:ext cx="2803881" cy="15821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6883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AA41-B0BE-1047-AB26-39D2E3D36EF9}"/>
              </a:ext>
            </a:extLst>
          </p:cNvPr>
          <p:cNvSpPr>
            <a:spLocks noGrp="1"/>
          </p:cNvSpPr>
          <p:nvPr>
            <p:ph type="title" hasCustomPrompt="1"/>
          </p:nvPr>
        </p:nvSpPr>
        <p:spPr/>
        <p:txBody>
          <a:bodyPr/>
          <a:lstStyle/>
          <a:p>
            <a:r>
              <a:rPr lang="en-GB" dirty="0"/>
              <a:t>Click to edit master title style</a:t>
            </a:r>
            <a:endParaRPr lang="en-US" dirty="0"/>
          </a:p>
        </p:txBody>
      </p:sp>
      <p:sp>
        <p:nvSpPr>
          <p:cNvPr id="3" name="Text Placeholder 5">
            <a:extLst>
              <a:ext uri="{FF2B5EF4-FFF2-40B4-BE49-F238E27FC236}">
                <a16:creationId xmlns:a16="http://schemas.microsoft.com/office/drawing/2014/main" id="{495A95C2-4E00-E74A-96FF-59AD52FFE7B0}"/>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Two chart layout two column</a:t>
            </a:r>
          </a:p>
        </p:txBody>
      </p:sp>
      <p:sp>
        <p:nvSpPr>
          <p:cNvPr id="4" name="Title Placeholder 1">
            <a:extLst>
              <a:ext uri="{FF2B5EF4-FFF2-40B4-BE49-F238E27FC236}">
                <a16:creationId xmlns:a16="http://schemas.microsoft.com/office/drawing/2014/main" id="{8576A431-3B78-6949-8EC7-DA1C19DD831D}"/>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Template layout</a:t>
            </a:r>
          </a:p>
        </p:txBody>
      </p:sp>
      <p:sp>
        <p:nvSpPr>
          <p:cNvPr id="5" name="Rectangle 4">
            <a:extLst>
              <a:ext uri="{FF2B5EF4-FFF2-40B4-BE49-F238E27FC236}">
                <a16:creationId xmlns:a16="http://schemas.microsoft.com/office/drawing/2014/main" id="{5F2D6B00-2EAA-194B-A38C-BFC742956865}"/>
              </a:ext>
            </a:extLst>
          </p:cNvPr>
          <p:cNvSpPr/>
          <p:nvPr userDrawn="1"/>
        </p:nvSpPr>
        <p:spPr>
          <a:xfrm>
            <a:off x="342000" y="1446910"/>
            <a:ext cx="3020400" cy="272504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GB" sz="788" b="1" dirty="0">
              <a:solidFill>
                <a:srgbClr val="002543"/>
              </a:solidFill>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2CF993D3-F9F8-D645-9903-1AB7E46230FD}"/>
              </a:ext>
            </a:extLst>
          </p:cNvPr>
          <p:cNvSpPr>
            <a:spLocks noGrp="1"/>
          </p:cNvSpPr>
          <p:nvPr>
            <p:ph type="body" sz="quarter" idx="12" hasCustomPrompt="1"/>
          </p:nvPr>
        </p:nvSpPr>
        <p:spPr>
          <a:xfrm>
            <a:off x="692696" y="3600000"/>
            <a:ext cx="2592263" cy="325346"/>
          </a:xfrm>
          <a:prstGeom prst="rect">
            <a:avLst/>
          </a:prstGeom>
        </p:spPr>
        <p:txBody>
          <a:bodyPr lIns="90000" tIns="46800" rIns="90000" bIns="46800"/>
          <a:lstStyle>
            <a:lvl1pPr>
              <a:spcAft>
                <a:spcPts val="0"/>
              </a:spcAft>
              <a:defRPr b="0"/>
            </a:lvl1pPr>
            <a:lvl2pPr>
              <a:spcAft>
                <a:spcPts val="0"/>
              </a:spcAft>
              <a:defRPr b="0"/>
            </a:lvl2pPr>
          </a:lstStyle>
          <a:p>
            <a:pPr marL="128585" indent="-128585">
              <a:buFont typeface="Arial" panose="020B0604020202020204" pitchFamily="34" charset="0"/>
              <a:buChar char="•"/>
            </a:pPr>
            <a:r>
              <a:rPr lang="en-GB" sz="750" dirty="0">
                <a:solidFill>
                  <a:srgbClr val="5B7F95"/>
                </a:solidFill>
                <a:latin typeface="Arial" panose="020B0604020202020204" pitchFamily="34" charset="0"/>
                <a:cs typeface="Arial" panose="020B0604020202020204" pitchFamily="34" charset="0"/>
              </a:rPr>
              <a:t>Paragraph text to be inserted here</a:t>
            </a:r>
          </a:p>
          <a:p>
            <a:pPr marL="269875" lvl="1" indent="-134938">
              <a:buClr>
                <a:srgbClr val="002543"/>
              </a:buClr>
              <a:buFont typeface="System Font"/>
              <a:buChar char="⁃"/>
              <a:tabLst/>
            </a:pPr>
            <a:r>
              <a:rPr lang="en-GB" sz="750" dirty="0">
                <a:solidFill>
                  <a:srgbClr val="474848"/>
                </a:solidFill>
                <a:latin typeface="Arial" panose="020B0604020202020204" pitchFamily="34" charset="0"/>
                <a:cs typeface="Arial" panose="020B0604020202020204" pitchFamily="34" charset="0"/>
              </a:rPr>
              <a:t>Bullet level 1 text inserted</a:t>
            </a:r>
          </a:p>
        </p:txBody>
      </p:sp>
      <p:sp>
        <p:nvSpPr>
          <p:cNvPr id="14" name="Text Placeholder 13">
            <a:extLst>
              <a:ext uri="{FF2B5EF4-FFF2-40B4-BE49-F238E27FC236}">
                <a16:creationId xmlns:a16="http://schemas.microsoft.com/office/drawing/2014/main" id="{CD1D4962-46EF-6642-BC84-35877ABE8F14}"/>
              </a:ext>
            </a:extLst>
          </p:cNvPr>
          <p:cNvSpPr>
            <a:spLocks noGrp="1"/>
          </p:cNvSpPr>
          <p:nvPr>
            <p:ph type="body" sz="quarter" idx="13" hasCustomPrompt="1"/>
          </p:nvPr>
        </p:nvSpPr>
        <p:spPr>
          <a:xfrm>
            <a:off x="687938" y="3361975"/>
            <a:ext cx="2592388" cy="233014"/>
          </a:xfrm>
          <a:prstGeom prst="rect">
            <a:avLst/>
          </a:prstGeom>
        </p:spPr>
        <p:txBody>
          <a:bodyPr lIns="90000" tIns="46800" rIns="90000" bIns="46800"/>
          <a:lstStyle>
            <a:lvl1pPr>
              <a:defRPr sz="900">
                <a:solidFill>
                  <a:srgbClr val="003057"/>
                </a:solidFill>
              </a:defRPr>
            </a:lvl1pPr>
          </a:lstStyle>
          <a:p>
            <a:pPr lvl="0"/>
            <a:r>
              <a:rPr lang="en-GB" dirty="0"/>
              <a:t>Text heading</a:t>
            </a:r>
            <a:endParaRPr lang="en-US" dirty="0"/>
          </a:p>
        </p:txBody>
      </p:sp>
      <p:sp>
        <p:nvSpPr>
          <p:cNvPr id="15" name="Text Placeholder 15">
            <a:extLst>
              <a:ext uri="{FF2B5EF4-FFF2-40B4-BE49-F238E27FC236}">
                <a16:creationId xmlns:a16="http://schemas.microsoft.com/office/drawing/2014/main" id="{59BAD640-29AD-9E4C-AF41-FBBA3B41207E}"/>
              </a:ext>
            </a:extLst>
          </p:cNvPr>
          <p:cNvSpPr>
            <a:spLocks noGrp="1"/>
          </p:cNvSpPr>
          <p:nvPr>
            <p:ph type="body" sz="quarter" idx="14" hasCustomPrompt="1"/>
          </p:nvPr>
        </p:nvSpPr>
        <p:spPr>
          <a:xfrm>
            <a:off x="427004" y="1504630"/>
            <a:ext cx="1570037" cy="123111"/>
          </a:xfrm>
          <a:prstGeom prst="rect">
            <a:avLst/>
          </a:prstGeom>
        </p:spPr>
        <p:txBody>
          <a:bodyPr/>
          <a:lstStyle>
            <a:lvl1pPr>
              <a:defRPr sz="800">
                <a:solidFill>
                  <a:srgbClr val="003057"/>
                </a:solidFill>
              </a:defRPr>
            </a:lvl1pPr>
          </a:lstStyle>
          <a:p>
            <a:pPr lvl="0"/>
            <a:r>
              <a:rPr lang="en-GB" dirty="0"/>
              <a:t>Bar Chart Title</a:t>
            </a:r>
            <a:endParaRPr lang="en-US" dirty="0"/>
          </a:p>
        </p:txBody>
      </p:sp>
      <p:sp>
        <p:nvSpPr>
          <p:cNvPr id="11" name="Text Placeholder 2">
            <a:extLst>
              <a:ext uri="{FF2B5EF4-FFF2-40B4-BE49-F238E27FC236}">
                <a16:creationId xmlns:a16="http://schemas.microsoft.com/office/drawing/2014/main" id="{338D7099-560B-6A49-BBC5-0CFD34743122}"/>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
        <p:nvSpPr>
          <p:cNvPr id="13" name=" 4">
            <a:extLst>
              <a:ext uri="{FF2B5EF4-FFF2-40B4-BE49-F238E27FC236}">
                <a16:creationId xmlns:a16="http://schemas.microsoft.com/office/drawing/2014/main" id="{803AFF97-1168-DD40-869A-2254731BA31B}"/>
              </a:ext>
            </a:extLst>
          </p:cNvPr>
          <p:cNvSpPr>
            <a:spLocks noGrp="1"/>
          </p:cNvSpPr>
          <p:nvPr>
            <p:ph idx="4294967295" hasCustomPrompt="1"/>
          </p:nvPr>
        </p:nvSpPr>
        <p:spPr>
          <a:xfrm>
            <a:off x="3494088" y="1446909"/>
            <a:ext cx="3039912" cy="2725040"/>
          </a:xfrm>
          <a:prstGeom prst="rect">
            <a:avLst/>
          </a:prstGeom>
        </p:spPr>
        <p:txBody>
          <a:bodyPr>
            <a:normAutofit/>
          </a:bodyPr>
          <a:lstStyle>
            <a:lvl1pPr>
              <a:defRPr sz="1200"/>
            </a:lvl1pPr>
          </a:lstStyle>
          <a:p>
            <a:r>
              <a:rPr lang="en-US" dirty="0"/>
              <a:t>Content</a:t>
            </a:r>
          </a:p>
        </p:txBody>
      </p:sp>
      <p:sp>
        <p:nvSpPr>
          <p:cNvPr id="16" name=" 4">
            <a:extLst>
              <a:ext uri="{FF2B5EF4-FFF2-40B4-BE49-F238E27FC236}">
                <a16:creationId xmlns:a16="http://schemas.microsoft.com/office/drawing/2014/main" id="{ADE5C8CD-0BCA-A74A-9086-6ADFA2D8D221}"/>
              </a:ext>
            </a:extLst>
          </p:cNvPr>
          <p:cNvSpPr>
            <a:spLocks noGrp="1"/>
          </p:cNvSpPr>
          <p:nvPr>
            <p:ph idx="4294967295" hasCustomPrompt="1"/>
          </p:nvPr>
        </p:nvSpPr>
        <p:spPr>
          <a:xfrm>
            <a:off x="472328" y="1773912"/>
            <a:ext cx="2807997" cy="1512633"/>
          </a:xfrm>
          <a:prstGeom prst="rect">
            <a:avLst/>
          </a:prstGeom>
        </p:spPr>
        <p:txBody>
          <a:bodyPr>
            <a:normAutofit/>
          </a:bodyPr>
          <a:lstStyle>
            <a:lvl1pPr>
              <a:defRPr sz="1200"/>
            </a:lvl1pPr>
          </a:lstStyle>
          <a:p>
            <a:r>
              <a:rPr lang="en-US" dirty="0"/>
              <a:t>Content</a:t>
            </a:r>
          </a:p>
          <a:p>
            <a:endParaRPr lang="en-US" dirty="0"/>
          </a:p>
        </p:txBody>
      </p:sp>
    </p:spTree>
    <p:extLst>
      <p:ext uri="{BB962C8B-B14F-4D97-AF65-F5344CB8AC3E}">
        <p14:creationId xmlns:p14="http://schemas.microsoft.com/office/powerpoint/2010/main" val="416229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x Graph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BA8A-ABEF-6240-990B-581E36E0DF53}"/>
              </a:ext>
            </a:extLst>
          </p:cNvPr>
          <p:cNvSpPr>
            <a:spLocks noGrp="1"/>
          </p:cNvSpPr>
          <p:nvPr>
            <p:ph type="title" hasCustomPrompt="1"/>
          </p:nvPr>
        </p:nvSpPr>
        <p:spPr/>
        <p:txBody>
          <a:bodyPr/>
          <a:lstStyle/>
          <a:p>
            <a:r>
              <a:rPr lang="en-GB" dirty="0"/>
              <a:t>Click to edit master title style</a:t>
            </a:r>
            <a:endParaRPr lang="en-US" dirty="0"/>
          </a:p>
        </p:txBody>
      </p:sp>
      <p:sp>
        <p:nvSpPr>
          <p:cNvPr id="5" name="Text Placeholder 5">
            <a:extLst>
              <a:ext uri="{FF2B5EF4-FFF2-40B4-BE49-F238E27FC236}">
                <a16:creationId xmlns:a16="http://schemas.microsoft.com/office/drawing/2014/main" id="{7D885973-902C-594C-BFBA-EB411B295E6C}"/>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Single chart layout</a:t>
            </a:r>
          </a:p>
        </p:txBody>
      </p:sp>
      <p:sp>
        <p:nvSpPr>
          <p:cNvPr id="6" name="Title Placeholder 1">
            <a:extLst>
              <a:ext uri="{FF2B5EF4-FFF2-40B4-BE49-F238E27FC236}">
                <a16:creationId xmlns:a16="http://schemas.microsoft.com/office/drawing/2014/main" id="{E2A6A905-733B-7540-8268-FEF4D9FA36BE}"/>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Example layout</a:t>
            </a:r>
          </a:p>
        </p:txBody>
      </p:sp>
      <p:sp>
        <p:nvSpPr>
          <p:cNvPr id="7" name="Text Placeholder 2">
            <a:extLst>
              <a:ext uri="{FF2B5EF4-FFF2-40B4-BE49-F238E27FC236}">
                <a16:creationId xmlns:a16="http://schemas.microsoft.com/office/drawing/2014/main" id="{41B3F69D-0268-9F4D-B202-8DCE9D85920F}"/>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graphicFrame>
        <p:nvGraphicFramePr>
          <p:cNvPr id="8" name="Chart 7">
            <a:extLst>
              <a:ext uri="{FF2B5EF4-FFF2-40B4-BE49-F238E27FC236}">
                <a16:creationId xmlns:a16="http://schemas.microsoft.com/office/drawing/2014/main" id="{7C3DFA24-0A21-9C41-B169-27AEC9EC6081}"/>
              </a:ext>
            </a:extLst>
          </p:cNvPr>
          <p:cNvGraphicFramePr/>
          <p:nvPr userDrawn="1">
            <p:extLst>
              <p:ext uri="{D42A27DB-BD31-4B8C-83A1-F6EECF244321}">
                <p14:modId xmlns:p14="http://schemas.microsoft.com/office/powerpoint/2010/main" val="1672612910"/>
              </p:ext>
            </p:extLst>
          </p:nvPr>
        </p:nvGraphicFramePr>
        <p:xfrm>
          <a:off x="342000" y="1446910"/>
          <a:ext cx="6193211" cy="27250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54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6FB0-0656-9247-8A8D-EE9F7A315E4B}"/>
              </a:ext>
            </a:extLst>
          </p:cNvPr>
          <p:cNvSpPr>
            <a:spLocks noGrp="1"/>
          </p:cNvSpPr>
          <p:nvPr>
            <p:ph type="title" hasCustomPrompt="1"/>
          </p:nvPr>
        </p:nvSpPr>
        <p:spPr/>
        <p:txBody>
          <a:bodyPr/>
          <a:lstStyle/>
          <a:p>
            <a:r>
              <a:rPr lang="en-GB" dirty="0"/>
              <a:t>Click to edit master title style</a:t>
            </a:r>
            <a:endParaRPr lang="en-US" dirty="0"/>
          </a:p>
        </p:txBody>
      </p:sp>
      <p:sp>
        <p:nvSpPr>
          <p:cNvPr id="3" name="Rectangle 2">
            <a:extLst>
              <a:ext uri="{FF2B5EF4-FFF2-40B4-BE49-F238E27FC236}">
                <a16:creationId xmlns:a16="http://schemas.microsoft.com/office/drawing/2014/main" id="{745E5BBB-B294-6043-A17E-F34D751ED129}"/>
              </a:ext>
            </a:extLst>
          </p:cNvPr>
          <p:cNvSpPr/>
          <p:nvPr userDrawn="1"/>
        </p:nvSpPr>
        <p:spPr>
          <a:xfrm>
            <a:off x="342000" y="1446910"/>
            <a:ext cx="3020400" cy="272504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GB" sz="788" b="1" dirty="0">
                <a:solidFill>
                  <a:srgbClr val="003057"/>
                </a:solidFill>
                <a:latin typeface="Arial" panose="020B0604020202020204" pitchFamily="34" charset="0"/>
                <a:cs typeface="Arial" panose="020B0604020202020204" pitchFamily="34" charset="0"/>
              </a:rPr>
              <a:t>Line chart title</a:t>
            </a:r>
          </a:p>
        </p:txBody>
      </p:sp>
      <p:sp>
        <p:nvSpPr>
          <p:cNvPr id="5" name="Text Placeholder 5">
            <a:extLst>
              <a:ext uri="{FF2B5EF4-FFF2-40B4-BE49-F238E27FC236}">
                <a16:creationId xmlns:a16="http://schemas.microsoft.com/office/drawing/2014/main" id="{DEC5096D-61F1-7A49-9C60-82796007ED5B}"/>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Two line charts layout two column</a:t>
            </a:r>
          </a:p>
        </p:txBody>
      </p:sp>
      <p:sp>
        <p:nvSpPr>
          <p:cNvPr id="6" name="Title Placeholder 1">
            <a:extLst>
              <a:ext uri="{FF2B5EF4-FFF2-40B4-BE49-F238E27FC236}">
                <a16:creationId xmlns:a16="http://schemas.microsoft.com/office/drawing/2014/main" id="{48F52C58-D9B7-1D46-BC19-AA66B100C94E}"/>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Example layout</a:t>
            </a:r>
          </a:p>
        </p:txBody>
      </p:sp>
      <p:sp>
        <p:nvSpPr>
          <p:cNvPr id="8" name="Rectangle 7">
            <a:extLst>
              <a:ext uri="{FF2B5EF4-FFF2-40B4-BE49-F238E27FC236}">
                <a16:creationId xmlns:a16="http://schemas.microsoft.com/office/drawing/2014/main" id="{F8C48D1A-3317-254B-9270-A929168085EC}"/>
              </a:ext>
            </a:extLst>
          </p:cNvPr>
          <p:cNvSpPr/>
          <p:nvPr userDrawn="1"/>
        </p:nvSpPr>
        <p:spPr>
          <a:xfrm>
            <a:off x="692696" y="3362815"/>
            <a:ext cx="2654443" cy="606000"/>
          </a:xfrm>
          <a:prstGeom prst="rect">
            <a:avLst/>
          </a:prstGeom>
        </p:spPr>
        <p:txBody>
          <a:bodyPr wrap="square">
            <a:spAutoFit/>
          </a:bodyPr>
          <a:lstStyle/>
          <a:p>
            <a:r>
              <a:rPr lang="en-GB" sz="900" b="1" dirty="0">
                <a:solidFill>
                  <a:srgbClr val="003057"/>
                </a:solidFill>
                <a:latin typeface="Arial" panose="020B0604020202020204" pitchFamily="34" charset="0"/>
                <a:cs typeface="Arial" panose="020B0604020202020204" pitchFamily="34" charset="0"/>
              </a:rPr>
              <a:t>Text heading</a:t>
            </a:r>
          </a:p>
          <a:p>
            <a:endParaRPr lang="en-GB" sz="900" b="1" dirty="0">
              <a:solidFill>
                <a:srgbClr val="070708"/>
              </a:solidFill>
              <a:latin typeface="Arial" panose="020B0604020202020204" pitchFamily="34" charset="0"/>
              <a:cs typeface="Arial" panose="020B0604020202020204" pitchFamily="34" charset="0"/>
            </a:endParaRPr>
          </a:p>
          <a:p>
            <a:pPr marL="128585" indent="-128585">
              <a:buFont typeface="Arial" panose="020B0604020202020204" pitchFamily="34" charset="0"/>
              <a:buChar char="•"/>
            </a:pPr>
            <a:r>
              <a:rPr lang="en-GB" sz="750" dirty="0">
                <a:solidFill>
                  <a:srgbClr val="5B7F95"/>
                </a:solidFill>
                <a:latin typeface="Arial" panose="020B0604020202020204" pitchFamily="34" charset="0"/>
                <a:cs typeface="Arial" panose="020B0604020202020204" pitchFamily="34" charset="0"/>
              </a:rPr>
              <a:t>Paragraph text to be inserted here</a:t>
            </a:r>
          </a:p>
          <a:p>
            <a:pPr marL="269875" lvl="1" indent="-134938">
              <a:buClr>
                <a:srgbClr val="002543"/>
              </a:buClr>
              <a:buFont typeface="System Font"/>
              <a:buChar char="⁃"/>
              <a:tabLst/>
            </a:pPr>
            <a:r>
              <a:rPr lang="en-GB" sz="750" dirty="0">
                <a:solidFill>
                  <a:srgbClr val="474848"/>
                </a:solidFill>
                <a:latin typeface="Arial" panose="020B0604020202020204" pitchFamily="34" charset="0"/>
                <a:cs typeface="Arial" panose="020B0604020202020204" pitchFamily="34" charset="0"/>
              </a:rPr>
              <a:t>Bullet level 1 text inserted</a:t>
            </a:r>
          </a:p>
        </p:txBody>
      </p:sp>
      <p:sp>
        <p:nvSpPr>
          <p:cNvPr id="9" name="Text Placeholder 2">
            <a:extLst>
              <a:ext uri="{FF2B5EF4-FFF2-40B4-BE49-F238E27FC236}">
                <a16:creationId xmlns:a16="http://schemas.microsoft.com/office/drawing/2014/main" id="{7E389C6F-6FCF-6A42-9FF4-F30C0A555CEA}"/>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graphicFrame>
        <p:nvGraphicFramePr>
          <p:cNvPr id="10" name="Chart 9">
            <a:extLst>
              <a:ext uri="{FF2B5EF4-FFF2-40B4-BE49-F238E27FC236}">
                <a16:creationId xmlns:a16="http://schemas.microsoft.com/office/drawing/2014/main" id="{2B73DA8F-CCA7-A440-ADC0-4184403A2B3D}"/>
              </a:ext>
            </a:extLst>
          </p:cNvPr>
          <p:cNvGraphicFramePr/>
          <p:nvPr userDrawn="1">
            <p:extLst>
              <p:ext uri="{D42A27DB-BD31-4B8C-83A1-F6EECF244321}">
                <p14:modId xmlns:p14="http://schemas.microsoft.com/office/powerpoint/2010/main" val="1970469310"/>
              </p:ext>
            </p:extLst>
          </p:nvPr>
        </p:nvGraphicFramePr>
        <p:xfrm>
          <a:off x="3504369" y="1446910"/>
          <a:ext cx="3030842" cy="27250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163DC7A8-C9F6-FC43-9A90-B790B96060B0}"/>
              </a:ext>
            </a:extLst>
          </p:cNvPr>
          <p:cNvGraphicFramePr/>
          <p:nvPr userDrawn="1">
            <p:extLst>
              <p:ext uri="{D42A27DB-BD31-4B8C-83A1-F6EECF244321}">
                <p14:modId xmlns:p14="http://schemas.microsoft.com/office/powerpoint/2010/main" val="3151538788"/>
              </p:ext>
            </p:extLst>
          </p:nvPr>
        </p:nvGraphicFramePr>
        <p:xfrm>
          <a:off x="476672" y="1780685"/>
          <a:ext cx="2803881" cy="1582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2398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_3 bottom images">
    <p:spTree>
      <p:nvGrpSpPr>
        <p:cNvPr id="1" name=""/>
        <p:cNvGrpSpPr/>
        <p:nvPr/>
      </p:nvGrpSpPr>
      <p:grpSpPr>
        <a:xfrm>
          <a:off x="0" y="0"/>
          <a:ext cx="0" cy="0"/>
          <a:chOff x="0" y="0"/>
          <a:chExt cx="0" cy="0"/>
        </a:xfrm>
      </p:grpSpPr>
      <p:sp>
        <p:nvSpPr>
          <p:cNvPr id="21" name=" 4">
            <a:extLst>
              <a:ext uri="{FF2B5EF4-FFF2-40B4-BE49-F238E27FC236}">
                <a16:creationId xmlns:a16="http://schemas.microsoft.com/office/drawing/2014/main" id="{425A1922-7486-714F-A358-7640B563B44E}"/>
              </a:ext>
            </a:extLst>
          </p:cNvPr>
          <p:cNvSpPr>
            <a:spLocks noGrp="1"/>
          </p:cNvSpPr>
          <p:nvPr>
            <p:ph idx="4294967295" hasCustomPrompt="1"/>
          </p:nvPr>
        </p:nvSpPr>
        <p:spPr>
          <a:xfrm>
            <a:off x="0" y="3031334"/>
            <a:ext cx="2241000" cy="1330301"/>
          </a:xfrm>
          <a:prstGeom prst="rect">
            <a:avLst/>
          </a:prstGeom>
          <a:solidFill>
            <a:schemeClr val="bg1">
              <a:lumMod val="95000"/>
            </a:schemeClr>
          </a:solidFill>
          <a:ln>
            <a:solidFill>
              <a:srgbClr val="F2F2F2"/>
            </a:solidFill>
          </a:ln>
        </p:spPr>
        <p:txBody>
          <a:bodyPr>
            <a:normAutofit/>
          </a:bodyPr>
          <a:lstStyle>
            <a:lvl1pPr>
              <a:defRPr sz="1200"/>
            </a:lvl1pPr>
          </a:lstStyle>
          <a:p>
            <a:r>
              <a:rPr lang="en-US" dirty="0"/>
              <a:t>Content</a:t>
            </a:r>
          </a:p>
        </p:txBody>
      </p:sp>
      <p:sp>
        <p:nvSpPr>
          <p:cNvPr id="20" name=" 4">
            <a:extLst>
              <a:ext uri="{FF2B5EF4-FFF2-40B4-BE49-F238E27FC236}">
                <a16:creationId xmlns:a16="http://schemas.microsoft.com/office/drawing/2014/main" id="{908773D9-0BAA-994E-9B6B-CA4E8B5BD155}"/>
              </a:ext>
            </a:extLst>
          </p:cNvPr>
          <p:cNvSpPr>
            <a:spLocks noGrp="1"/>
          </p:cNvSpPr>
          <p:nvPr>
            <p:ph idx="4294967295" hasCustomPrompt="1"/>
          </p:nvPr>
        </p:nvSpPr>
        <p:spPr>
          <a:xfrm>
            <a:off x="4617000" y="3031334"/>
            <a:ext cx="2241000" cy="1330301"/>
          </a:xfrm>
          <a:prstGeom prst="rect">
            <a:avLst/>
          </a:prstGeom>
          <a:solidFill>
            <a:schemeClr val="bg1">
              <a:lumMod val="95000"/>
            </a:schemeClr>
          </a:solidFill>
          <a:ln>
            <a:solidFill>
              <a:srgbClr val="F2F2F2"/>
            </a:solidFill>
          </a:ln>
        </p:spPr>
        <p:txBody>
          <a:bodyPr>
            <a:normAutofit/>
          </a:bodyPr>
          <a:lstStyle>
            <a:lvl1pPr>
              <a:defRPr sz="1200"/>
            </a:lvl1pPr>
          </a:lstStyle>
          <a:p>
            <a:r>
              <a:rPr lang="en-US" dirty="0"/>
              <a:t>Content</a:t>
            </a:r>
          </a:p>
        </p:txBody>
      </p:sp>
      <p:sp>
        <p:nvSpPr>
          <p:cNvPr id="11" name="Text Placeholder 2">
            <a:extLst>
              <a:ext uri="{FF2B5EF4-FFF2-40B4-BE49-F238E27FC236}">
                <a16:creationId xmlns:a16="http://schemas.microsoft.com/office/drawing/2014/main" id="{1EC5344D-E74A-5049-B2BE-0E1E91C4D631}"/>
              </a:ext>
            </a:extLst>
          </p:cNvPr>
          <p:cNvSpPr>
            <a:spLocks noGrp="1"/>
          </p:cNvSpPr>
          <p:nvPr>
            <p:ph type="body" sz="quarter" idx="22"/>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
        <p:nvSpPr>
          <p:cNvPr id="12" name="Text Placeholder 5">
            <a:extLst>
              <a:ext uri="{FF2B5EF4-FFF2-40B4-BE49-F238E27FC236}">
                <a16:creationId xmlns:a16="http://schemas.microsoft.com/office/drawing/2014/main" id="{EC3BF080-94F8-6A4B-B17A-D14188741FB6}"/>
              </a:ext>
            </a:extLst>
          </p:cNvPr>
          <p:cNvSpPr>
            <a:spLocks noGrp="1"/>
          </p:cNvSpPr>
          <p:nvPr>
            <p:ph type="body" sz="quarter" idx="23" hasCustomPrompt="1"/>
          </p:nvPr>
        </p:nvSpPr>
        <p:spPr>
          <a:xfrm>
            <a:off x="342000" y="586884"/>
            <a:ext cx="3021913" cy="184666"/>
          </a:xfrm>
          <a:prstGeom prst="rect">
            <a:avLst/>
          </a:prstGeom>
        </p:spPr>
        <p:txBody>
          <a:bodyPr vert="horz" wrap="square" lIns="0" tIns="0" rIns="0" bIns="0" rtlCol="0">
            <a:spAutoFit/>
          </a:bodyPr>
          <a:lstStyle>
            <a:lvl1pPr>
              <a:defRPr lang="en-US" sz="1200" b="0" dirty="0" smtClean="0">
                <a:solidFill>
                  <a:srgbClr val="474848"/>
                </a:solidFill>
              </a:defRPr>
            </a:lvl1pPr>
          </a:lstStyle>
          <a:p>
            <a:pPr lvl="0"/>
            <a:r>
              <a:rPr lang="en-US" dirty="0"/>
              <a:t>Click to edit master text styles</a:t>
            </a:r>
          </a:p>
        </p:txBody>
      </p:sp>
      <p:sp>
        <p:nvSpPr>
          <p:cNvPr id="15" name="Title Placeholder 1">
            <a:extLst>
              <a:ext uri="{FF2B5EF4-FFF2-40B4-BE49-F238E27FC236}">
                <a16:creationId xmlns:a16="http://schemas.microsoft.com/office/drawing/2014/main" id="{8ECA8E40-DAF3-2443-B167-4A2B8F8CA40F}"/>
              </a:ext>
            </a:extLst>
          </p:cNvPr>
          <p:cNvSpPr>
            <a:spLocks noGrp="1"/>
          </p:cNvSpPr>
          <p:nvPr>
            <p:ph type="title"/>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a:t>Click to edit Master title style</a:t>
            </a:r>
            <a:endParaRPr lang="en-US" dirty="0"/>
          </a:p>
        </p:txBody>
      </p:sp>
      <p:sp>
        <p:nvSpPr>
          <p:cNvPr id="22" name=" 4">
            <a:extLst>
              <a:ext uri="{FF2B5EF4-FFF2-40B4-BE49-F238E27FC236}">
                <a16:creationId xmlns:a16="http://schemas.microsoft.com/office/drawing/2014/main" id="{19A9E3D4-C31D-7C4D-9CC9-EDBC17A39B74}"/>
              </a:ext>
            </a:extLst>
          </p:cNvPr>
          <p:cNvSpPr>
            <a:spLocks noGrp="1"/>
          </p:cNvSpPr>
          <p:nvPr>
            <p:ph idx="4294967295" hasCustomPrompt="1"/>
          </p:nvPr>
        </p:nvSpPr>
        <p:spPr>
          <a:xfrm>
            <a:off x="2308500" y="3031334"/>
            <a:ext cx="2241000" cy="1330301"/>
          </a:xfrm>
          <a:prstGeom prst="rect">
            <a:avLst/>
          </a:prstGeom>
          <a:solidFill>
            <a:schemeClr val="bg1">
              <a:lumMod val="95000"/>
            </a:schemeClr>
          </a:solidFill>
          <a:ln>
            <a:solidFill>
              <a:srgbClr val="F2F2F2"/>
            </a:solidFill>
          </a:ln>
        </p:spPr>
        <p:txBody>
          <a:bodyPr>
            <a:normAutofit/>
          </a:bodyPr>
          <a:lstStyle>
            <a:lvl1pPr>
              <a:defRPr sz="1200"/>
            </a:lvl1pPr>
          </a:lstStyle>
          <a:p>
            <a:r>
              <a:rPr lang="en-US" dirty="0"/>
              <a:t>Content</a:t>
            </a:r>
          </a:p>
        </p:txBody>
      </p:sp>
      <p:sp>
        <p:nvSpPr>
          <p:cNvPr id="10" name="Text Placeholder 2">
            <a:extLst>
              <a:ext uri="{FF2B5EF4-FFF2-40B4-BE49-F238E27FC236}">
                <a16:creationId xmlns:a16="http://schemas.microsoft.com/office/drawing/2014/main" id="{C273B40E-6102-944E-BD9F-26E26C93B7F2}"/>
              </a:ext>
            </a:extLst>
          </p:cNvPr>
          <p:cNvSpPr>
            <a:spLocks noGrp="1"/>
          </p:cNvSpPr>
          <p:nvPr>
            <p:ph type="body" sz="quarter" idx="25" hasCustomPrompt="1"/>
          </p:nvPr>
        </p:nvSpPr>
        <p:spPr>
          <a:xfrm>
            <a:off x="3513750" y="1061086"/>
            <a:ext cx="3020400" cy="1341287"/>
          </a:xfrm>
          <a:prstGeom prst="rect">
            <a:avLst/>
          </a:prstGeom>
        </p:spPr>
        <p:txBody>
          <a:bodyPr/>
          <a:lstStyle>
            <a:lvl1pPr>
              <a:defRPr>
                <a:solidFill>
                  <a:srgbClr val="003057"/>
                </a:solidFill>
              </a:defRPr>
            </a:lvl1pPr>
            <a:lvl3pPr marL="357188" indent="-131763">
              <a:buSzPct val="80000"/>
              <a:buFont typeface="System Font Regular"/>
              <a:buChar char="■"/>
              <a:defRPr/>
            </a:lvl3pPr>
            <a:lvl4pPr marL="488950" indent="-131763">
              <a:buFont typeface="System Font Regular"/>
              <a:buChar char="○"/>
              <a:defRPr/>
            </a:lvl4pPr>
            <a:lvl5pPr marL="622300" indent="-133350">
              <a:buSzPct val="80000"/>
              <a:buFont typeface="System Font Regular"/>
              <a:buChar char="□"/>
              <a:defRPr/>
            </a:lvl5pPr>
            <a:lvl9pPr marL="2057349" indent="0">
              <a:buNone/>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US" dirty="0"/>
          </a:p>
        </p:txBody>
      </p:sp>
      <p:sp>
        <p:nvSpPr>
          <p:cNvPr id="13" name="Text Placeholder 2">
            <a:extLst>
              <a:ext uri="{FF2B5EF4-FFF2-40B4-BE49-F238E27FC236}">
                <a16:creationId xmlns:a16="http://schemas.microsoft.com/office/drawing/2014/main" id="{B16FB8FB-EF75-E546-BB85-FBFA215EDFC2}"/>
              </a:ext>
            </a:extLst>
          </p:cNvPr>
          <p:cNvSpPr>
            <a:spLocks noGrp="1"/>
          </p:cNvSpPr>
          <p:nvPr>
            <p:ph type="body" sz="quarter" idx="24" hasCustomPrompt="1"/>
          </p:nvPr>
        </p:nvSpPr>
        <p:spPr>
          <a:xfrm>
            <a:off x="342000" y="1058863"/>
            <a:ext cx="3020400" cy="1341287"/>
          </a:xfrm>
          <a:prstGeom prst="rect">
            <a:avLst/>
          </a:prstGeom>
        </p:spPr>
        <p:txBody>
          <a:bodyPr/>
          <a:lstStyle>
            <a:lvl1pPr>
              <a:defRPr>
                <a:solidFill>
                  <a:srgbClr val="003057"/>
                </a:solidFill>
              </a:defRPr>
            </a:lvl1pPr>
            <a:lvl3pPr marL="357188" indent="-131763">
              <a:buSzPct val="80000"/>
              <a:buFont typeface="System Font Regular"/>
              <a:buChar char="■"/>
              <a:defRPr/>
            </a:lvl3pPr>
            <a:lvl4pPr marL="488950" indent="-131763">
              <a:buFont typeface="System Font Regular"/>
              <a:buChar char="○"/>
              <a:defRPr/>
            </a:lvl4pPr>
            <a:lvl5pPr marL="622300" indent="-133350">
              <a:buSzPct val="80000"/>
              <a:buFont typeface="System Font Regular"/>
              <a:buChar char="□"/>
              <a:defRPr/>
            </a:lvl5pPr>
            <a:lvl9pPr marL="2057349" indent="0">
              <a:buNone/>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US" dirty="0"/>
          </a:p>
        </p:txBody>
      </p:sp>
    </p:spTree>
    <p:extLst>
      <p:ext uri="{BB962C8B-B14F-4D97-AF65-F5344CB8AC3E}">
        <p14:creationId xmlns:p14="http://schemas.microsoft.com/office/powerpoint/2010/main" val="2178986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alf image no text">
    <p:bg>
      <p:bgPr>
        <a:solidFill>
          <a:srgbClr val="FFFFFF"/>
        </a:solidFill>
        <a:effectLst/>
      </p:bgPr>
    </p:bg>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20F64B06-3156-C443-A59C-38AF3C59A86E}"/>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graphicFrame>
        <p:nvGraphicFramePr>
          <p:cNvPr id="22" name="Chart 21">
            <a:extLst>
              <a:ext uri="{FF2B5EF4-FFF2-40B4-BE49-F238E27FC236}">
                <a16:creationId xmlns:a16="http://schemas.microsoft.com/office/drawing/2014/main" id="{8A9FB6C1-187E-224B-8082-47AAB048A43D}"/>
              </a:ext>
            </a:extLst>
          </p:cNvPr>
          <p:cNvGraphicFramePr/>
          <p:nvPr userDrawn="1">
            <p:extLst>
              <p:ext uri="{D42A27DB-BD31-4B8C-83A1-F6EECF244321}">
                <p14:modId xmlns:p14="http://schemas.microsoft.com/office/powerpoint/2010/main" val="384907662"/>
              </p:ext>
            </p:extLst>
          </p:nvPr>
        </p:nvGraphicFramePr>
        <p:xfrm>
          <a:off x="3504369" y="1446910"/>
          <a:ext cx="3030842" cy="2725041"/>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90FCFD03-9145-F745-8E1B-CDCA246F84AF}"/>
              </a:ext>
            </a:extLst>
          </p:cNvPr>
          <p:cNvSpPr/>
          <p:nvPr userDrawn="1"/>
        </p:nvSpPr>
        <p:spPr>
          <a:xfrm>
            <a:off x="342000" y="1059582"/>
            <a:ext cx="1656184" cy="1152128"/>
          </a:xfrm>
          <a:prstGeom prst="rect">
            <a:avLst/>
          </a:prstGeom>
          <a:solidFill>
            <a:srgbClr val="5B7F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7993801-8028-E64A-8F72-794009FC7D5F}"/>
              </a:ext>
            </a:extLst>
          </p:cNvPr>
          <p:cNvSpPr/>
          <p:nvPr userDrawn="1"/>
        </p:nvSpPr>
        <p:spPr>
          <a:xfrm>
            <a:off x="269992" y="2233491"/>
            <a:ext cx="1728192" cy="400110"/>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91 / 127 / 149</a:t>
            </a:r>
          </a:p>
          <a:p>
            <a:r>
              <a:rPr lang="en-GB" sz="1000" dirty="0">
                <a:effectLst/>
                <a:latin typeface="Arial" panose="020B0604020202020204" pitchFamily="34" charset="0"/>
                <a:cs typeface="Arial" panose="020B0604020202020204" pitchFamily="34" charset="0"/>
              </a:rPr>
              <a:t>HEX 5B7F95</a:t>
            </a:r>
          </a:p>
        </p:txBody>
      </p:sp>
      <p:sp>
        <p:nvSpPr>
          <p:cNvPr id="15" name="Rectangle 14">
            <a:extLst>
              <a:ext uri="{FF2B5EF4-FFF2-40B4-BE49-F238E27FC236}">
                <a16:creationId xmlns:a16="http://schemas.microsoft.com/office/drawing/2014/main" id="{D7CE9B70-2DBB-D54B-8F85-10FB31633FEC}"/>
              </a:ext>
            </a:extLst>
          </p:cNvPr>
          <p:cNvSpPr/>
          <p:nvPr userDrawn="1"/>
        </p:nvSpPr>
        <p:spPr>
          <a:xfrm>
            <a:off x="2303147" y="1059582"/>
            <a:ext cx="1656184" cy="1152128"/>
          </a:xfrm>
          <a:prstGeom prst="rect">
            <a:avLst/>
          </a:prstGeom>
          <a:solidFill>
            <a:srgbClr val="003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92CE8B7-2BE3-2440-86BA-5883A7D6074E}"/>
              </a:ext>
            </a:extLst>
          </p:cNvPr>
          <p:cNvSpPr/>
          <p:nvPr userDrawn="1"/>
        </p:nvSpPr>
        <p:spPr>
          <a:xfrm>
            <a:off x="2231139" y="2233491"/>
            <a:ext cx="1728192" cy="553998"/>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0 / 48 / 87</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effectLst/>
                <a:latin typeface="Arial" panose="020B0604020202020204" pitchFamily="34" charset="0"/>
                <a:cs typeface="Arial" panose="020B0604020202020204" pitchFamily="34" charset="0"/>
              </a:rPr>
              <a:t>HEX 003057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4CC01F9-7BF4-FD42-93A8-76F55D03E726}"/>
              </a:ext>
            </a:extLst>
          </p:cNvPr>
          <p:cNvSpPr/>
          <p:nvPr userDrawn="1"/>
        </p:nvSpPr>
        <p:spPr>
          <a:xfrm>
            <a:off x="342000" y="2853195"/>
            <a:ext cx="1152128" cy="1152128"/>
          </a:xfrm>
          <a:prstGeom prst="rect">
            <a:avLst/>
          </a:prstGeom>
          <a:solidFill>
            <a:srgbClr val="E04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03AB59-6322-6649-B432-D225AFB4EACB}"/>
              </a:ext>
            </a:extLst>
          </p:cNvPr>
          <p:cNvSpPr/>
          <p:nvPr userDrawn="1"/>
        </p:nvSpPr>
        <p:spPr>
          <a:xfrm>
            <a:off x="269992" y="4015072"/>
            <a:ext cx="1224136" cy="400110"/>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224 / 79 / 57</a:t>
            </a:r>
          </a:p>
          <a:p>
            <a:r>
              <a:rPr lang="en-GB" sz="1000" dirty="0">
                <a:effectLst/>
                <a:latin typeface="Arial" panose="020B0604020202020204" pitchFamily="34" charset="0"/>
                <a:cs typeface="Arial" panose="020B0604020202020204" pitchFamily="34" charset="0"/>
              </a:rPr>
              <a:t>HEX E04F39</a:t>
            </a:r>
          </a:p>
        </p:txBody>
      </p:sp>
      <p:sp>
        <p:nvSpPr>
          <p:cNvPr id="25" name="Rectangle 24">
            <a:extLst>
              <a:ext uri="{FF2B5EF4-FFF2-40B4-BE49-F238E27FC236}">
                <a16:creationId xmlns:a16="http://schemas.microsoft.com/office/drawing/2014/main" id="{74D2D6F1-CC8E-8748-B063-5F3994403362}"/>
              </a:ext>
            </a:extLst>
          </p:cNvPr>
          <p:cNvSpPr/>
          <p:nvPr userDrawn="1"/>
        </p:nvSpPr>
        <p:spPr>
          <a:xfrm>
            <a:off x="1835208" y="2853195"/>
            <a:ext cx="1152128" cy="1152128"/>
          </a:xfrm>
          <a:prstGeom prst="rect">
            <a:avLst/>
          </a:prstGeom>
          <a:solidFill>
            <a:srgbClr val="00A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606D3EB-2D21-2F4B-B508-D660973E2110}"/>
              </a:ext>
            </a:extLst>
          </p:cNvPr>
          <p:cNvSpPr/>
          <p:nvPr userDrawn="1"/>
        </p:nvSpPr>
        <p:spPr>
          <a:xfrm>
            <a:off x="1773940" y="4015072"/>
            <a:ext cx="1520388" cy="553998"/>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0 / 147 / 163</a:t>
            </a:r>
          </a:p>
          <a:p>
            <a:r>
              <a:rPr lang="en-GB" sz="1000" dirty="0">
                <a:effectLst/>
                <a:latin typeface="Arial" panose="020B0604020202020204" pitchFamily="34" charset="0"/>
                <a:cs typeface="Arial" panose="020B0604020202020204" pitchFamily="34" charset="0"/>
              </a:rPr>
              <a:t>HEX </a:t>
            </a:r>
            <a:r>
              <a:rPr lang="en-GB" sz="1000" kern="1200" dirty="0">
                <a:solidFill>
                  <a:schemeClr val="tx1"/>
                </a:solidFill>
                <a:effectLst/>
                <a:latin typeface="+mn-lt"/>
                <a:ea typeface="+mn-ea"/>
                <a:cs typeface="+mn-cs"/>
              </a:rPr>
              <a:t>00A78F</a:t>
            </a:r>
          </a:p>
          <a:p>
            <a:endParaRPr lang="en-GB" sz="1000" dirty="0">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9B13D13-60A2-6B45-AE61-0FD07EA79587}"/>
              </a:ext>
            </a:extLst>
          </p:cNvPr>
          <p:cNvSpPr/>
          <p:nvPr userDrawn="1"/>
        </p:nvSpPr>
        <p:spPr>
          <a:xfrm>
            <a:off x="3328416" y="2848028"/>
            <a:ext cx="1152128" cy="1152128"/>
          </a:xfrm>
          <a:prstGeom prst="rect">
            <a:avLst/>
          </a:prstGeom>
          <a:solidFill>
            <a:srgbClr val="FBDB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77D7AD3-E82B-8948-8221-151EB64F7BBE}"/>
              </a:ext>
            </a:extLst>
          </p:cNvPr>
          <p:cNvSpPr/>
          <p:nvPr userDrawn="1"/>
        </p:nvSpPr>
        <p:spPr>
          <a:xfrm>
            <a:off x="3287608" y="4009905"/>
            <a:ext cx="1520388" cy="707886"/>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251 / 219 /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effectLst/>
                <a:latin typeface="Arial" panose="020B0604020202020204" pitchFamily="34" charset="0"/>
                <a:cs typeface="Arial" panose="020B0604020202020204" pitchFamily="34" charset="0"/>
              </a:rPr>
              <a:t>HEX </a:t>
            </a:r>
            <a:r>
              <a:rPr lang="en-GB" sz="1000" kern="1200" dirty="0">
                <a:solidFill>
                  <a:schemeClr val="tx1"/>
                </a:solidFill>
                <a:effectLst/>
                <a:latin typeface="+mn-lt"/>
                <a:ea typeface="+mn-ea"/>
                <a:cs typeface="+mn-cs"/>
              </a:rPr>
              <a:t>FBDB65</a:t>
            </a:r>
          </a:p>
          <a:p>
            <a:endParaRPr lang="en-GB" sz="1000" kern="1200" dirty="0">
              <a:solidFill>
                <a:schemeClr val="tx1"/>
              </a:solidFill>
              <a:effectLst/>
              <a:latin typeface="+mn-lt"/>
              <a:ea typeface="+mn-ea"/>
              <a:cs typeface="+mn-cs"/>
            </a:endParaRPr>
          </a:p>
          <a:p>
            <a:endParaRPr lang="en-GB" sz="1000" dirty="0">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86EC9BA-3A78-5B4D-9AE9-8A562179068F}"/>
              </a:ext>
            </a:extLst>
          </p:cNvPr>
          <p:cNvSpPr/>
          <p:nvPr userDrawn="1"/>
        </p:nvSpPr>
        <p:spPr>
          <a:xfrm>
            <a:off x="4821623" y="2848028"/>
            <a:ext cx="1152128" cy="1152128"/>
          </a:xfrm>
          <a:prstGeom prst="rect">
            <a:avLst/>
          </a:prstGeom>
          <a:solidFill>
            <a:srgbClr val="FFB2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1C23770-15CB-E048-9068-4B6BF198AACA}"/>
              </a:ext>
            </a:extLst>
          </p:cNvPr>
          <p:cNvSpPr/>
          <p:nvPr userDrawn="1"/>
        </p:nvSpPr>
        <p:spPr>
          <a:xfrm>
            <a:off x="4749615" y="4009905"/>
            <a:ext cx="1520388" cy="861774"/>
          </a:xfrm>
          <a:prstGeom prst="rect">
            <a:avLst/>
          </a:prstGeom>
        </p:spPr>
        <p:txBody>
          <a:bodyPr wrap="square">
            <a:spAutoFit/>
          </a:bodyPr>
          <a:lstStyle/>
          <a:p>
            <a:r>
              <a:rPr lang="en-GB" sz="1000" dirty="0">
                <a:effectLst/>
                <a:latin typeface="Arial" panose="020B0604020202020204" pitchFamily="34" charset="0"/>
                <a:cs typeface="Arial" panose="020B0604020202020204" pitchFamily="34" charset="0"/>
              </a:rPr>
              <a:t>RGB 255 / 178 / 91</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effectLst/>
                <a:latin typeface="Arial" panose="020B0604020202020204" pitchFamily="34" charset="0"/>
                <a:cs typeface="Arial" panose="020B0604020202020204" pitchFamily="34" charset="0"/>
              </a:rPr>
              <a:t>HEX </a:t>
            </a:r>
            <a:r>
              <a:rPr lang="en-GB" sz="1000" kern="1200" dirty="0">
                <a:solidFill>
                  <a:schemeClr val="tx1"/>
                </a:solidFill>
                <a:effectLst/>
                <a:latin typeface="+mn-lt"/>
                <a:ea typeface="+mn-ea"/>
                <a:cs typeface="+mn-cs"/>
              </a:rPr>
              <a:t>FFB25B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mn-lt"/>
              <a:ea typeface="+mn-ea"/>
              <a:cs typeface="+mn-cs"/>
            </a:endParaRPr>
          </a:p>
          <a:p>
            <a:endParaRPr lang="en-GB" sz="1000" kern="1200" dirty="0">
              <a:solidFill>
                <a:schemeClr val="tx1"/>
              </a:solidFill>
              <a:effectLst/>
              <a:latin typeface="+mn-lt"/>
              <a:ea typeface="+mn-ea"/>
              <a:cs typeface="+mn-cs"/>
            </a:endParaRPr>
          </a:p>
          <a:p>
            <a:endParaRPr lang="en-GB" sz="1000" dirty="0">
              <a:effectLst/>
              <a:latin typeface="Arial" panose="020B0604020202020204" pitchFamily="34" charset="0"/>
              <a:cs typeface="Arial" panose="020B0604020202020204" pitchFamily="34" charset="0"/>
            </a:endParaRPr>
          </a:p>
        </p:txBody>
      </p:sp>
      <p:sp>
        <p:nvSpPr>
          <p:cNvPr id="23" name="Title Placeholder 1">
            <a:extLst>
              <a:ext uri="{FF2B5EF4-FFF2-40B4-BE49-F238E27FC236}">
                <a16:creationId xmlns:a16="http://schemas.microsoft.com/office/drawing/2014/main" id="{9A243FF3-D0E8-F94C-A104-EEB9DD72A192}"/>
              </a:ext>
            </a:extLst>
          </p:cNvPr>
          <p:cNvSpPr>
            <a:spLocks noGrp="1"/>
          </p:cNvSpPr>
          <p:nvPr>
            <p:ph type="title" hasCustomPrompt="1"/>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dirty="0"/>
              <a:t>Brand </a:t>
            </a:r>
            <a:r>
              <a:rPr lang="en-US" dirty="0" err="1"/>
              <a:t>Colours</a:t>
            </a:r>
            <a:endParaRPr lang="en-US" dirty="0"/>
          </a:p>
        </p:txBody>
      </p:sp>
    </p:spTree>
    <p:extLst>
      <p:ext uri="{BB962C8B-B14F-4D97-AF65-F5344CB8AC3E}">
        <p14:creationId xmlns:p14="http://schemas.microsoft.com/office/powerpoint/2010/main" val="388316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41B3071-390B-3E4F-BEDE-9E8D0617D099}"/>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
        <p:nvSpPr>
          <p:cNvPr id="8" name="Text Placeholder 5">
            <a:extLst>
              <a:ext uri="{FF2B5EF4-FFF2-40B4-BE49-F238E27FC236}">
                <a16:creationId xmlns:a16="http://schemas.microsoft.com/office/drawing/2014/main" id="{082A28BC-719A-9E42-8C2A-99431A6A263F}"/>
              </a:ext>
            </a:extLst>
          </p:cNvPr>
          <p:cNvSpPr>
            <a:spLocks noGrp="1"/>
          </p:cNvSpPr>
          <p:nvPr>
            <p:ph type="body" sz="quarter" idx="20" hasCustomPrompt="1"/>
          </p:nvPr>
        </p:nvSpPr>
        <p:spPr>
          <a:xfrm>
            <a:off x="342000" y="586884"/>
            <a:ext cx="3021913" cy="184666"/>
          </a:xfrm>
          <a:prstGeom prst="rect">
            <a:avLst/>
          </a:prstGeom>
        </p:spPr>
        <p:txBody>
          <a:bodyPr vert="horz" wrap="square" lIns="0" tIns="0" rIns="0" bIns="0" rtlCol="0">
            <a:spAutoFit/>
          </a:bodyPr>
          <a:lstStyle>
            <a:lvl1pPr>
              <a:defRPr lang="en-US" sz="1200" b="0" dirty="0" smtClean="0">
                <a:solidFill>
                  <a:srgbClr val="474848"/>
                </a:solidFill>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DDBD18DD-B3A9-6740-A3B6-C2EDC14653FC}"/>
              </a:ext>
            </a:extLst>
          </p:cNvPr>
          <p:cNvSpPr>
            <a:spLocks noGrp="1"/>
          </p:cNvSpPr>
          <p:nvPr>
            <p:ph type="title"/>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a:t>Click to edit Master title style</a:t>
            </a:r>
            <a:endParaRPr lang="en-US" dirty="0"/>
          </a:p>
        </p:txBody>
      </p:sp>
      <p:sp>
        <p:nvSpPr>
          <p:cNvPr id="12" name=" 4">
            <a:extLst>
              <a:ext uri="{FF2B5EF4-FFF2-40B4-BE49-F238E27FC236}">
                <a16:creationId xmlns:a16="http://schemas.microsoft.com/office/drawing/2014/main" id="{8360C94C-9964-F24C-8018-B58D1387E677}"/>
              </a:ext>
            </a:extLst>
          </p:cNvPr>
          <p:cNvSpPr>
            <a:spLocks noGrp="1"/>
          </p:cNvSpPr>
          <p:nvPr>
            <p:ph idx="4294967295" hasCustomPrompt="1"/>
          </p:nvPr>
        </p:nvSpPr>
        <p:spPr>
          <a:xfrm>
            <a:off x="341163" y="1058864"/>
            <a:ext cx="6192837" cy="3313110"/>
          </a:xfrm>
          <a:prstGeom prst="rect">
            <a:avLst/>
          </a:prstGeom>
          <a:solidFill>
            <a:schemeClr val="bg1">
              <a:lumMod val="95000"/>
            </a:schemeClr>
          </a:solidFill>
          <a:ln>
            <a:solidFill>
              <a:srgbClr val="F2F2F2"/>
            </a:solidFill>
          </a:ln>
        </p:spPr>
        <p:txBody>
          <a:bodyPr>
            <a:normAutofit/>
          </a:bodyPr>
          <a:lstStyle>
            <a:lvl1pPr>
              <a:defRPr sz="1200"/>
            </a:lvl1pPr>
          </a:lstStyle>
          <a:p>
            <a:r>
              <a:rPr lang="en-US" dirty="0"/>
              <a:t>Content</a:t>
            </a:r>
          </a:p>
        </p:txBody>
      </p:sp>
    </p:spTree>
    <p:extLst>
      <p:ext uri="{BB962C8B-B14F-4D97-AF65-F5344CB8AC3E}">
        <p14:creationId xmlns:p14="http://schemas.microsoft.com/office/powerpoint/2010/main" val="3651046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Cover">
    <p:bg>
      <p:bgPr>
        <a:solidFill>
          <a:srgbClr val="002543"/>
        </a:solidFill>
        <a:effectLst/>
      </p:bgPr>
    </p:bg>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A624FED9-B45E-DA4A-8138-4E00997DCF36}"/>
              </a:ext>
            </a:extLst>
          </p:cNvPr>
          <p:cNvPicPr>
            <a:picLocks noChangeAspect="1"/>
          </p:cNvPicPr>
          <p:nvPr userDrawn="1"/>
        </p:nvPicPr>
        <p:blipFill>
          <a:blip r:embed="rId2"/>
          <a:stretch>
            <a:fillRect/>
          </a:stretch>
        </p:blipFill>
        <p:spPr>
          <a:xfrm>
            <a:off x="0" y="0"/>
            <a:ext cx="6858000" cy="5143500"/>
          </a:xfrm>
          <a:prstGeom prst="rect">
            <a:avLst/>
          </a:prstGeom>
        </p:spPr>
      </p:pic>
      <p:sp>
        <p:nvSpPr>
          <p:cNvPr id="9" name="TextBox 8">
            <a:extLst>
              <a:ext uri="{FF2B5EF4-FFF2-40B4-BE49-F238E27FC236}">
                <a16:creationId xmlns:a16="http://schemas.microsoft.com/office/drawing/2014/main" id="{18859AB0-3CD0-6F4B-B20B-DC73DECC990B}"/>
              </a:ext>
            </a:extLst>
          </p:cNvPr>
          <p:cNvSpPr txBox="1"/>
          <p:nvPr userDrawn="1"/>
        </p:nvSpPr>
        <p:spPr>
          <a:xfrm>
            <a:off x="5981702" y="-883920"/>
            <a:ext cx="184731" cy="276999"/>
          </a:xfrm>
          <a:prstGeom prst="rect">
            <a:avLst/>
          </a:prstGeom>
          <a:noFill/>
        </p:spPr>
        <p:txBody>
          <a:bodyPr wrap="none" rtlCol="0">
            <a:spAutoFit/>
          </a:bodyPr>
          <a:lstStyle/>
          <a:p>
            <a:endParaRPr lang="en-CY" sz="1200" dirty="0"/>
          </a:p>
        </p:txBody>
      </p:sp>
      <p:pic>
        <p:nvPicPr>
          <p:cNvPr id="5" name="Picture 4">
            <a:extLst>
              <a:ext uri="{FF2B5EF4-FFF2-40B4-BE49-F238E27FC236}">
                <a16:creationId xmlns:a16="http://schemas.microsoft.com/office/drawing/2014/main" id="{946EEB6B-6F2D-F54E-B120-CB0E8FD0A264}"/>
              </a:ext>
            </a:extLst>
          </p:cNvPr>
          <p:cNvPicPr>
            <a:picLocks noChangeAspect="1"/>
          </p:cNvPicPr>
          <p:nvPr userDrawn="1"/>
        </p:nvPicPr>
        <p:blipFill>
          <a:blip r:embed="rId3"/>
          <a:stretch>
            <a:fillRect/>
          </a:stretch>
        </p:blipFill>
        <p:spPr>
          <a:xfrm>
            <a:off x="2538816" y="2402076"/>
            <a:ext cx="1502824" cy="339347"/>
          </a:xfrm>
          <a:prstGeom prst="rect">
            <a:avLst/>
          </a:prstGeom>
        </p:spPr>
      </p:pic>
    </p:spTree>
    <p:extLst>
      <p:ext uri="{BB962C8B-B14F-4D97-AF65-F5344CB8AC3E}">
        <p14:creationId xmlns:p14="http://schemas.microsoft.com/office/powerpoint/2010/main" val="364963719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4321CB-DEF2-B94D-9AA9-4FD9DE49C28C}"/>
              </a:ext>
            </a:extLst>
          </p:cNvPr>
          <p:cNvSpPr>
            <a:spLocks noGrp="1"/>
          </p:cNvSpPr>
          <p:nvPr>
            <p:ph type="body" sz="quarter" idx="20" hasCustomPrompt="1"/>
          </p:nvPr>
        </p:nvSpPr>
        <p:spPr>
          <a:xfrm>
            <a:off x="342000" y="586884"/>
            <a:ext cx="3021913" cy="184666"/>
          </a:xfrm>
          <a:prstGeom prst="rect">
            <a:avLst/>
          </a:prstGeom>
        </p:spPr>
        <p:txBody>
          <a:bodyPr vert="horz" wrap="square" lIns="0" tIns="0" rIns="0" bIns="0" rtlCol="0">
            <a:spAutoFit/>
          </a:bodyPr>
          <a:lstStyle>
            <a:lvl1pPr>
              <a:defRPr lang="en-US" sz="1200" b="0" dirty="0" smtClean="0">
                <a:solidFill>
                  <a:srgbClr val="474848"/>
                </a:solidFill>
              </a:defRPr>
            </a:lvl1pPr>
          </a:lstStyle>
          <a:p>
            <a:pPr lvl="0"/>
            <a:r>
              <a:rPr lang="en-US" dirty="0"/>
              <a:t>Click to edit master text styles</a:t>
            </a:r>
          </a:p>
        </p:txBody>
      </p:sp>
      <p:sp>
        <p:nvSpPr>
          <p:cNvPr id="7" name="Title Placeholder 1">
            <a:extLst>
              <a:ext uri="{FF2B5EF4-FFF2-40B4-BE49-F238E27FC236}">
                <a16:creationId xmlns:a16="http://schemas.microsoft.com/office/drawing/2014/main" id="{DC752690-AD06-924A-B3B1-D2001DBE9315}"/>
              </a:ext>
            </a:extLst>
          </p:cNvPr>
          <p:cNvSpPr>
            <a:spLocks noGrp="1"/>
          </p:cNvSpPr>
          <p:nvPr>
            <p:ph type="title"/>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id="{7D3A1C37-E7C0-594A-B871-2ACE3E84CBD3}"/>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smtClean="0"/>
              <a:t>Edit Master text styles</a:t>
            </a:r>
          </a:p>
        </p:txBody>
      </p:sp>
      <p:sp>
        <p:nvSpPr>
          <p:cNvPr id="3" name="Text Placeholder 2">
            <a:extLst>
              <a:ext uri="{FF2B5EF4-FFF2-40B4-BE49-F238E27FC236}">
                <a16:creationId xmlns:a16="http://schemas.microsoft.com/office/drawing/2014/main" id="{9EB6A156-0589-BD43-95CF-F179265D351C}"/>
              </a:ext>
            </a:extLst>
          </p:cNvPr>
          <p:cNvSpPr>
            <a:spLocks noGrp="1"/>
          </p:cNvSpPr>
          <p:nvPr>
            <p:ph type="body" sz="quarter" idx="22" hasCustomPrompt="1"/>
          </p:nvPr>
        </p:nvSpPr>
        <p:spPr>
          <a:xfrm>
            <a:off x="342000" y="1058863"/>
            <a:ext cx="6192000" cy="3313112"/>
          </a:xfrm>
          <a:prstGeom prst="rect">
            <a:avLst/>
          </a:prstGeom>
        </p:spPr>
        <p:txBody>
          <a:bodyPr/>
          <a:lstStyle>
            <a:lvl1pPr>
              <a:defRPr>
                <a:solidFill>
                  <a:srgbClr val="003057"/>
                </a:solidFill>
              </a:defRPr>
            </a:lvl1pPr>
            <a:lvl3pPr marL="357188" indent="-131763">
              <a:buSzPct val="80000"/>
              <a:buFont typeface="System Font Regular"/>
              <a:buChar char="■"/>
              <a:defRPr/>
            </a:lvl3pPr>
            <a:lvl4pPr marL="488950" indent="-131763">
              <a:buFont typeface="System Font Regular"/>
              <a:buChar char="○"/>
              <a:defRPr/>
            </a:lvl4pPr>
            <a:lvl5pPr marL="622300" indent="-133350">
              <a:buSzPct val="80000"/>
              <a:buFont typeface="System Font Regular"/>
              <a:buChar char="□"/>
              <a:defRPr/>
            </a:lvl5pPr>
            <a:lvl9pPr marL="2057349" indent="0">
              <a:buNone/>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US" dirty="0"/>
          </a:p>
        </p:txBody>
      </p:sp>
    </p:spTree>
    <p:extLst>
      <p:ext uri="{BB962C8B-B14F-4D97-AF65-F5344CB8AC3E}">
        <p14:creationId xmlns:p14="http://schemas.microsoft.com/office/powerpoint/2010/main" val="235955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Cover">
    <p:bg>
      <p:bgPr>
        <a:solidFill>
          <a:srgbClr val="002543"/>
        </a:solidFill>
        <a:effectLst/>
      </p:bgPr>
    </p:bg>
    <p:spTree>
      <p:nvGrpSpPr>
        <p:cNvPr id="1" name=""/>
        <p:cNvGrpSpPr/>
        <p:nvPr/>
      </p:nvGrpSpPr>
      <p:grpSpPr>
        <a:xfrm>
          <a:off x="0" y="0"/>
          <a:ext cx="0" cy="0"/>
          <a:chOff x="0" y="0"/>
          <a:chExt cx="0" cy="0"/>
        </a:xfrm>
      </p:grpSpPr>
      <p:pic>
        <p:nvPicPr>
          <p:cNvPr id="10" name="Picture 9" descr="A picture containing building&#10;&#10;Description automatically generated">
            <a:extLst>
              <a:ext uri="{FF2B5EF4-FFF2-40B4-BE49-F238E27FC236}">
                <a16:creationId xmlns:a16="http://schemas.microsoft.com/office/drawing/2014/main" id="{B7F9F3A5-4215-3A43-BAA6-8D1BA4690797}"/>
              </a:ext>
            </a:extLst>
          </p:cNvPr>
          <p:cNvPicPr>
            <a:picLocks noChangeAspect="1"/>
          </p:cNvPicPr>
          <p:nvPr userDrawn="1"/>
        </p:nvPicPr>
        <p:blipFill>
          <a:blip r:embed="rId2"/>
          <a:stretch>
            <a:fillRect/>
          </a:stretch>
        </p:blipFill>
        <p:spPr>
          <a:xfrm>
            <a:off x="0" y="0"/>
            <a:ext cx="6858000" cy="5143500"/>
          </a:xfrm>
          <a:prstGeom prst="rect">
            <a:avLst/>
          </a:prstGeom>
        </p:spPr>
      </p:pic>
      <p:sp>
        <p:nvSpPr>
          <p:cNvPr id="9" name="TextBox 8">
            <a:extLst>
              <a:ext uri="{FF2B5EF4-FFF2-40B4-BE49-F238E27FC236}">
                <a16:creationId xmlns:a16="http://schemas.microsoft.com/office/drawing/2014/main" id="{18859AB0-3CD0-6F4B-B20B-DC73DECC990B}"/>
              </a:ext>
            </a:extLst>
          </p:cNvPr>
          <p:cNvSpPr txBox="1"/>
          <p:nvPr userDrawn="1"/>
        </p:nvSpPr>
        <p:spPr>
          <a:xfrm>
            <a:off x="5981702" y="-883920"/>
            <a:ext cx="184731" cy="276999"/>
          </a:xfrm>
          <a:prstGeom prst="rect">
            <a:avLst/>
          </a:prstGeom>
          <a:noFill/>
        </p:spPr>
        <p:txBody>
          <a:bodyPr wrap="none" rtlCol="0">
            <a:spAutoFit/>
          </a:bodyPr>
          <a:lstStyle/>
          <a:p>
            <a:endParaRPr lang="en-CY" sz="1200" dirty="0"/>
          </a:p>
        </p:txBody>
      </p:sp>
      <p:sp>
        <p:nvSpPr>
          <p:cNvPr id="2" name="Title 1"/>
          <p:cNvSpPr>
            <a:spLocks noGrp="1"/>
          </p:cNvSpPr>
          <p:nvPr>
            <p:ph type="ctrTitle" hasCustomPrompt="1"/>
          </p:nvPr>
        </p:nvSpPr>
        <p:spPr>
          <a:xfrm>
            <a:off x="342000" y="2175107"/>
            <a:ext cx="3743597" cy="969496"/>
          </a:xfrm>
        </p:spPr>
        <p:txBody>
          <a:bodyPr anchor="b"/>
          <a:lstStyle>
            <a:lvl1pPr>
              <a:defRPr sz="3150" b="1" i="0" cap="none" baseline="0">
                <a:solidFill>
                  <a:schemeClr val="tx1">
                    <a:lumMod val="95000"/>
                  </a:schemeClr>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hidden="1">
            <a:extLst>
              <a:ext uri="{FF2B5EF4-FFF2-40B4-BE49-F238E27FC236}">
                <a16:creationId xmlns:a16="http://schemas.microsoft.com/office/drawing/2014/main" id="{AED1A195-AAD5-924D-B019-86BFB2FB66D7}"/>
              </a:ext>
            </a:extLst>
          </p:cNvPr>
          <p:cNvPicPr>
            <a:picLocks noChangeAspect="1"/>
          </p:cNvPicPr>
          <p:nvPr userDrawn="1"/>
        </p:nvPicPr>
        <p:blipFill>
          <a:blip r:embed="rId3"/>
          <a:stretch>
            <a:fillRect/>
          </a:stretch>
        </p:blipFill>
        <p:spPr>
          <a:xfrm>
            <a:off x="342000" y="483521"/>
            <a:ext cx="1267714" cy="286258"/>
          </a:xfrm>
          <a:prstGeom prst="rect">
            <a:avLst/>
          </a:prstGeom>
        </p:spPr>
      </p:pic>
      <p:pic>
        <p:nvPicPr>
          <p:cNvPr id="8" name="Picture 7">
            <a:extLst>
              <a:ext uri="{FF2B5EF4-FFF2-40B4-BE49-F238E27FC236}">
                <a16:creationId xmlns:a16="http://schemas.microsoft.com/office/drawing/2014/main" id="{0E8B45EB-84D4-5549-A069-27A148098B6A}"/>
              </a:ext>
            </a:extLst>
          </p:cNvPr>
          <p:cNvPicPr>
            <a:picLocks noChangeAspect="1"/>
          </p:cNvPicPr>
          <p:nvPr userDrawn="1"/>
        </p:nvPicPr>
        <p:blipFill>
          <a:blip r:embed="rId3"/>
          <a:stretch>
            <a:fillRect/>
          </a:stretch>
        </p:blipFill>
        <p:spPr>
          <a:xfrm>
            <a:off x="342001" y="483521"/>
            <a:ext cx="1502824" cy="339347"/>
          </a:xfrm>
          <a:prstGeom prst="rect">
            <a:avLst/>
          </a:prstGeom>
        </p:spPr>
      </p:pic>
    </p:spTree>
    <p:extLst>
      <p:ext uri="{BB962C8B-B14F-4D97-AF65-F5344CB8AC3E}">
        <p14:creationId xmlns:p14="http://schemas.microsoft.com/office/powerpoint/2010/main" val="1477844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solidFill>
          <a:srgbClr val="002543"/>
        </a:solidFill>
        <a:effectLst/>
      </p:bgPr>
    </p:bg>
    <p:spTree>
      <p:nvGrpSpPr>
        <p:cNvPr id="1" name=""/>
        <p:cNvGrpSpPr/>
        <p:nvPr/>
      </p:nvGrpSpPr>
      <p:grpSpPr>
        <a:xfrm>
          <a:off x="0" y="0"/>
          <a:ext cx="0" cy="0"/>
          <a:chOff x="0" y="0"/>
          <a:chExt cx="0" cy="0"/>
        </a:xfrm>
      </p:grpSpPr>
      <p:pic>
        <p:nvPicPr>
          <p:cNvPr id="3" name="Picture 2" descr="A picture containing building, airplane, plane&#10;&#10;Description automatically generated">
            <a:extLst>
              <a:ext uri="{FF2B5EF4-FFF2-40B4-BE49-F238E27FC236}">
                <a16:creationId xmlns:a16="http://schemas.microsoft.com/office/drawing/2014/main" id="{ED1C161F-C867-6F45-8471-BEEACED4F513}"/>
              </a:ext>
            </a:extLst>
          </p:cNvPr>
          <p:cNvPicPr>
            <a:picLocks noChangeAspect="1"/>
          </p:cNvPicPr>
          <p:nvPr userDrawn="1"/>
        </p:nvPicPr>
        <p:blipFill>
          <a:blip r:embed="rId2"/>
          <a:stretch>
            <a:fillRect/>
          </a:stretch>
        </p:blipFill>
        <p:spPr>
          <a:xfrm>
            <a:off x="0" y="0"/>
            <a:ext cx="6858000" cy="5143500"/>
          </a:xfrm>
          <a:prstGeom prst="rect">
            <a:avLst/>
          </a:prstGeom>
        </p:spPr>
      </p:pic>
      <p:sp>
        <p:nvSpPr>
          <p:cNvPr id="19" name="Title 1"/>
          <p:cNvSpPr>
            <a:spLocks noGrp="1"/>
          </p:cNvSpPr>
          <p:nvPr>
            <p:ph type="ctrTitle" hasCustomPrompt="1"/>
          </p:nvPr>
        </p:nvSpPr>
        <p:spPr>
          <a:xfrm>
            <a:off x="342000" y="4155926"/>
            <a:ext cx="4013597" cy="311624"/>
          </a:xfrm>
        </p:spPr>
        <p:txBody>
          <a:bodyPr anchor="b"/>
          <a:lstStyle>
            <a:lvl1pPr>
              <a:defRPr sz="2000" b="1" i="0" cap="none"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9" name="Subtitle 2"/>
          <p:cNvSpPr>
            <a:spLocks noGrp="1"/>
          </p:cNvSpPr>
          <p:nvPr>
            <p:ph type="subTitle" idx="1" hasCustomPrompt="1"/>
          </p:nvPr>
        </p:nvSpPr>
        <p:spPr>
          <a:xfrm>
            <a:off x="342000" y="4510005"/>
            <a:ext cx="4013597" cy="173124"/>
          </a:xfrm>
          <a:prstGeom prst="rect">
            <a:avLst/>
          </a:prstGeom>
        </p:spPr>
        <p:txBody>
          <a:bodyPr>
            <a:noAutofit/>
          </a:bodyPr>
          <a:lstStyle>
            <a:lvl1pPr marL="0" indent="0" algn="l">
              <a:buClr>
                <a:schemeClr val="accent1"/>
              </a:buClr>
              <a:buSzPct val="100000"/>
              <a:buFont typeface="Lucida Grande"/>
              <a:buNone/>
              <a:defRPr sz="1200" b="0" i="0">
                <a:solidFill>
                  <a:schemeClr val="tx1"/>
                </a:solidFill>
                <a:latin typeface="Arial" panose="020B0604020202020204" pitchFamily="34" charset="0"/>
                <a:cs typeface="Arial" panose="020B0604020202020204" pitchFamily="34" charset="0"/>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677347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rgbClr val="002543"/>
        </a:solidFill>
        <a:effectLst/>
      </p:bgPr>
    </p:bg>
    <p:spTree>
      <p:nvGrpSpPr>
        <p:cNvPr id="1" name=""/>
        <p:cNvGrpSpPr/>
        <p:nvPr/>
      </p:nvGrpSpPr>
      <p:grpSpPr>
        <a:xfrm>
          <a:off x="0" y="0"/>
          <a:ext cx="0" cy="0"/>
          <a:chOff x="0" y="0"/>
          <a:chExt cx="0" cy="0"/>
        </a:xfrm>
      </p:grpSpPr>
      <p:pic>
        <p:nvPicPr>
          <p:cNvPr id="8" name="Picture 7" descr="A picture containing building, airplane, plane&#10;&#10;Description automatically generated">
            <a:extLst>
              <a:ext uri="{FF2B5EF4-FFF2-40B4-BE49-F238E27FC236}">
                <a16:creationId xmlns:a16="http://schemas.microsoft.com/office/drawing/2014/main" id="{2B5F5BC3-693A-B14C-A94B-E36CE8FF2D62}"/>
              </a:ext>
            </a:extLst>
          </p:cNvPr>
          <p:cNvPicPr>
            <a:picLocks noChangeAspect="1"/>
          </p:cNvPicPr>
          <p:nvPr userDrawn="1"/>
        </p:nvPicPr>
        <p:blipFill>
          <a:blip r:embed="rId2"/>
          <a:stretch>
            <a:fillRect/>
          </a:stretch>
        </p:blipFill>
        <p:spPr>
          <a:xfrm>
            <a:off x="0" y="0"/>
            <a:ext cx="6858000" cy="5143500"/>
          </a:xfrm>
          <a:prstGeom prst="rect">
            <a:avLst/>
          </a:prstGeom>
        </p:spPr>
      </p:pic>
      <p:sp>
        <p:nvSpPr>
          <p:cNvPr id="2" name="Title 1"/>
          <p:cNvSpPr>
            <a:spLocks noGrp="1"/>
          </p:cNvSpPr>
          <p:nvPr>
            <p:ph type="ctrTitle" hasCustomPrompt="1"/>
          </p:nvPr>
        </p:nvSpPr>
        <p:spPr>
          <a:xfrm>
            <a:off x="342000" y="4462329"/>
            <a:ext cx="3751762" cy="242374"/>
          </a:xfrm>
        </p:spPr>
        <p:txBody>
          <a:bodyPr/>
          <a:lstStyle>
            <a:lvl1pPr>
              <a:defRPr sz="1575" b="1" i="0" cap="none"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5"/>
          <p:cNvSpPr>
            <a:spLocks noGrp="1"/>
          </p:cNvSpPr>
          <p:nvPr>
            <p:ph type="body" sz="quarter" idx="10" hasCustomPrompt="1"/>
          </p:nvPr>
        </p:nvSpPr>
        <p:spPr>
          <a:xfrm>
            <a:off x="342000" y="3507854"/>
            <a:ext cx="1057275" cy="830997"/>
          </a:xfrm>
          <a:prstGeom prst="rect">
            <a:avLst/>
          </a:prstGeom>
        </p:spPr>
        <p:txBody>
          <a:bodyPr>
            <a:noAutofit/>
          </a:bodyPr>
          <a:lstStyle>
            <a:lvl1pPr>
              <a:defRPr sz="5400" b="1" i="0">
                <a:solidFill>
                  <a:srgbClr val="E04F39"/>
                </a:solidFill>
                <a:latin typeface="Arial" panose="020B0604020202020204" pitchFamily="34" charset="0"/>
                <a:cs typeface="Arial" panose="020B0604020202020204" pitchFamily="34" charset="0"/>
              </a:defRPr>
            </a:lvl1pPr>
          </a:lstStyle>
          <a:p>
            <a:pPr lvl="0"/>
            <a:r>
              <a:rPr lang="en-US" dirty="0"/>
              <a:t>##</a:t>
            </a:r>
            <a:endParaRPr lang="en-GB" dirty="0"/>
          </a:p>
        </p:txBody>
      </p:sp>
      <p:sp>
        <p:nvSpPr>
          <p:cNvPr id="3" name="TextBox 2">
            <a:extLst>
              <a:ext uri="{FF2B5EF4-FFF2-40B4-BE49-F238E27FC236}">
                <a16:creationId xmlns:a16="http://schemas.microsoft.com/office/drawing/2014/main" id="{E24B40E6-F9A9-A942-A4FC-5172023396F1}"/>
              </a:ext>
            </a:extLst>
          </p:cNvPr>
          <p:cNvSpPr txBox="1"/>
          <p:nvPr userDrawn="1"/>
        </p:nvSpPr>
        <p:spPr>
          <a:xfrm>
            <a:off x="1146875" y="1322522"/>
            <a:ext cx="184731" cy="338554"/>
          </a:xfrm>
          <a:prstGeom prst="rect">
            <a:avLst/>
          </a:prstGeom>
          <a:noFill/>
        </p:spPr>
        <p:txBody>
          <a:bodyPr wrap="none" rtlCol="0">
            <a:spAutoFit/>
          </a:bodyPr>
          <a:lstStyle/>
          <a:p>
            <a:endParaRPr lang="en-CY" sz="1600" dirty="0"/>
          </a:p>
        </p:txBody>
      </p:sp>
    </p:spTree>
    <p:extLst>
      <p:ext uri="{BB962C8B-B14F-4D97-AF65-F5344CB8AC3E}">
        <p14:creationId xmlns:p14="http://schemas.microsoft.com/office/powerpoint/2010/main" val="404353883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tx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342000" y="1002509"/>
            <a:ext cx="1057275" cy="830997"/>
          </a:xfrm>
          <a:prstGeom prst="rect">
            <a:avLst/>
          </a:prstGeom>
        </p:spPr>
        <p:txBody>
          <a:bodyPr>
            <a:noAutofit/>
          </a:bodyPr>
          <a:lstStyle>
            <a:lvl1pPr>
              <a:defRPr sz="5400" b="1" i="0">
                <a:solidFill>
                  <a:srgbClr val="E04F39"/>
                </a:solidFill>
                <a:latin typeface="Arial" panose="020B0604020202020204" pitchFamily="34" charset="0"/>
                <a:cs typeface="Arial" panose="020B0604020202020204" pitchFamily="34" charset="0"/>
              </a:defRPr>
            </a:lvl1pPr>
          </a:lstStyle>
          <a:p>
            <a:pPr lvl="0"/>
            <a:r>
              <a:rPr lang="en-US" dirty="0"/>
              <a:t>##</a:t>
            </a:r>
            <a:endParaRPr lang="en-GB" dirty="0"/>
          </a:p>
        </p:txBody>
      </p:sp>
      <p:pic>
        <p:nvPicPr>
          <p:cNvPr id="7" name="Picture 6">
            <a:extLst>
              <a:ext uri="{FF2B5EF4-FFF2-40B4-BE49-F238E27FC236}">
                <a16:creationId xmlns:a16="http://schemas.microsoft.com/office/drawing/2014/main" id="{81B48D8E-DD45-EB4C-8700-EA4EBF87A579}"/>
              </a:ext>
            </a:extLst>
          </p:cNvPr>
          <p:cNvPicPr>
            <a:picLocks noChangeAspect="1"/>
          </p:cNvPicPr>
          <p:nvPr userDrawn="1"/>
        </p:nvPicPr>
        <p:blipFill>
          <a:blip r:embed="rId2"/>
          <a:srcRect/>
          <a:stretch/>
        </p:blipFill>
        <p:spPr>
          <a:xfrm>
            <a:off x="342000" y="483855"/>
            <a:ext cx="937006" cy="210912"/>
          </a:xfrm>
          <a:prstGeom prst="rect">
            <a:avLst/>
          </a:prstGeom>
        </p:spPr>
      </p:pic>
      <p:sp>
        <p:nvSpPr>
          <p:cNvPr id="5" name="Title 1">
            <a:extLst>
              <a:ext uri="{FF2B5EF4-FFF2-40B4-BE49-F238E27FC236}">
                <a16:creationId xmlns:a16="http://schemas.microsoft.com/office/drawing/2014/main" id="{0950856C-F6E6-CF4B-9BDD-F3FE8B35B664}"/>
              </a:ext>
            </a:extLst>
          </p:cNvPr>
          <p:cNvSpPr>
            <a:spLocks noGrp="1"/>
          </p:cNvSpPr>
          <p:nvPr>
            <p:ph type="ctrTitle" hasCustomPrompt="1"/>
          </p:nvPr>
        </p:nvSpPr>
        <p:spPr>
          <a:xfrm>
            <a:off x="340605" y="1956984"/>
            <a:ext cx="3751762" cy="246221"/>
          </a:xfrm>
        </p:spPr>
        <p:txBody>
          <a:bodyPr/>
          <a:lstStyle>
            <a:lvl1pPr>
              <a:defRPr sz="1600" b="1" i="0" cap="none" baseline="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4165700-3042-2546-908D-DD22BE85E883}"/>
              </a:ext>
            </a:extLst>
          </p:cNvPr>
          <p:cNvSpPr>
            <a:spLocks noGrp="1"/>
          </p:cNvSpPr>
          <p:nvPr>
            <p:ph type="subTitle" idx="1" hasCustomPrompt="1"/>
          </p:nvPr>
        </p:nvSpPr>
        <p:spPr>
          <a:xfrm>
            <a:off x="342000" y="2236274"/>
            <a:ext cx="3743597" cy="173124"/>
          </a:xfrm>
          <a:prstGeom prst="rect">
            <a:avLst/>
          </a:prstGeom>
        </p:spPr>
        <p:txBody>
          <a:bodyPr>
            <a:noAutofit/>
          </a:bodyPr>
          <a:lstStyle>
            <a:lvl1pPr marL="0" indent="0" algn="l">
              <a:buClr>
                <a:schemeClr val="accent1"/>
              </a:buClr>
              <a:buSzPct val="100000"/>
              <a:buFont typeface="Lucida Grande"/>
              <a:buNone/>
              <a:defRPr sz="1200" b="0" i="0">
                <a:solidFill>
                  <a:schemeClr val="bg2"/>
                </a:solidFill>
                <a:latin typeface="Arial" panose="020B0604020202020204" pitchFamily="34" charset="0"/>
                <a:cs typeface="Arial" panose="020B0604020202020204" pitchFamily="34" charset="0"/>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6740183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No Naviga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C752690-AD06-924A-B3B1-D2001DBE9315}"/>
              </a:ext>
            </a:extLst>
          </p:cNvPr>
          <p:cNvSpPr>
            <a:spLocks noGrp="1"/>
          </p:cNvSpPr>
          <p:nvPr>
            <p:ph type="title"/>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dirty="0"/>
              <a:t>Click to edit Master title style</a:t>
            </a:r>
          </a:p>
        </p:txBody>
      </p:sp>
    </p:spTree>
    <p:extLst>
      <p:ext uri="{BB962C8B-B14F-4D97-AF65-F5344CB8AC3E}">
        <p14:creationId xmlns:p14="http://schemas.microsoft.com/office/powerpoint/2010/main" val="65108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2FB3E36-53AF-524A-8E94-D885EF12CE1E}"/>
              </a:ext>
            </a:extLst>
          </p:cNvPr>
          <p:cNvSpPr>
            <a:spLocks noGrp="1"/>
          </p:cNvSpPr>
          <p:nvPr>
            <p:ph type="body" sz="quarter" idx="24" hasCustomPrompt="1"/>
          </p:nvPr>
        </p:nvSpPr>
        <p:spPr>
          <a:xfrm>
            <a:off x="342000" y="1058863"/>
            <a:ext cx="3020400" cy="3313112"/>
          </a:xfrm>
          <a:prstGeom prst="rect">
            <a:avLst/>
          </a:prstGeom>
        </p:spPr>
        <p:txBody>
          <a:bodyPr/>
          <a:lstStyle>
            <a:lvl1pPr>
              <a:defRPr>
                <a:solidFill>
                  <a:srgbClr val="003057"/>
                </a:solidFill>
              </a:defRPr>
            </a:lvl1pPr>
            <a:lvl3pPr marL="357188" indent="-131763">
              <a:buSzPct val="80000"/>
              <a:buFont typeface="System Font Regular"/>
              <a:buChar char="■"/>
              <a:defRPr/>
            </a:lvl3pPr>
            <a:lvl4pPr marL="488950" indent="-131763">
              <a:buFont typeface="System Font Regular"/>
              <a:buChar char="○"/>
              <a:defRPr/>
            </a:lvl4pPr>
            <a:lvl5pPr marL="622300" indent="-133350">
              <a:buSzPct val="80000"/>
              <a:buFont typeface="System Font Regular"/>
              <a:buChar char="□"/>
              <a:defRPr/>
            </a:lvl5pPr>
            <a:lvl9pPr marL="2057349" indent="0">
              <a:buNone/>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US" dirty="0"/>
          </a:p>
        </p:txBody>
      </p:sp>
      <p:sp>
        <p:nvSpPr>
          <p:cNvPr id="7" name="Text Placeholder 2">
            <a:extLst>
              <a:ext uri="{FF2B5EF4-FFF2-40B4-BE49-F238E27FC236}">
                <a16:creationId xmlns:a16="http://schemas.microsoft.com/office/drawing/2014/main" id="{7F6A9BC0-453D-3141-8478-81524CB9D9AD}"/>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
        <p:nvSpPr>
          <p:cNvPr id="9" name="Text Placeholder 5">
            <a:extLst>
              <a:ext uri="{FF2B5EF4-FFF2-40B4-BE49-F238E27FC236}">
                <a16:creationId xmlns:a16="http://schemas.microsoft.com/office/drawing/2014/main" id="{82C04132-19FC-F740-8238-C202B7B07C38}"/>
              </a:ext>
            </a:extLst>
          </p:cNvPr>
          <p:cNvSpPr>
            <a:spLocks noGrp="1"/>
          </p:cNvSpPr>
          <p:nvPr>
            <p:ph type="body" sz="quarter" idx="20" hasCustomPrompt="1"/>
          </p:nvPr>
        </p:nvSpPr>
        <p:spPr>
          <a:xfrm>
            <a:off x="342000" y="586884"/>
            <a:ext cx="3021913" cy="184666"/>
          </a:xfrm>
          <a:prstGeom prst="rect">
            <a:avLst/>
          </a:prstGeom>
        </p:spPr>
        <p:txBody>
          <a:bodyPr vert="horz" wrap="square" lIns="0" tIns="0" rIns="0" bIns="0" rtlCol="0">
            <a:spAutoFit/>
          </a:bodyPr>
          <a:lstStyle>
            <a:lvl1pPr>
              <a:defRPr lang="en-US" sz="1200" b="0" dirty="0" smtClean="0">
                <a:solidFill>
                  <a:srgbClr val="474848"/>
                </a:solidFill>
              </a:defRPr>
            </a:lvl1pPr>
          </a:lstStyle>
          <a:p>
            <a:pPr lvl="0"/>
            <a:r>
              <a:rPr lang="en-US" dirty="0"/>
              <a:t>Click to edit master text styles</a:t>
            </a:r>
          </a:p>
        </p:txBody>
      </p:sp>
      <p:sp>
        <p:nvSpPr>
          <p:cNvPr id="10" name="Title Placeholder 1">
            <a:extLst>
              <a:ext uri="{FF2B5EF4-FFF2-40B4-BE49-F238E27FC236}">
                <a16:creationId xmlns:a16="http://schemas.microsoft.com/office/drawing/2014/main" id="{6DF94A84-241A-0445-97C1-D7BED38597A5}"/>
              </a:ext>
            </a:extLst>
          </p:cNvPr>
          <p:cNvSpPr>
            <a:spLocks noGrp="1"/>
          </p:cNvSpPr>
          <p:nvPr>
            <p:ph type="title"/>
          </p:nvPr>
        </p:nvSpPr>
        <p:spPr>
          <a:xfrm>
            <a:off x="342001" y="289552"/>
            <a:ext cx="6192150" cy="246221"/>
          </a:xfrm>
          <a:prstGeom prst="rect">
            <a:avLst/>
          </a:prstGeom>
        </p:spPr>
        <p:txBody>
          <a:bodyPr vert="horz" wrap="square" lIns="0" tIns="0" rIns="0" bIns="0" rtlCol="0" anchor="t">
            <a:spAutoFit/>
          </a:bodyPr>
          <a:lstStyle>
            <a:lvl1pPr>
              <a:defRPr sz="1600"/>
            </a:lvl1pPr>
          </a:lstStyle>
          <a:p>
            <a:r>
              <a:rPr lang="en-US" dirty="0"/>
              <a:t>Click to edit Master title style</a:t>
            </a:r>
          </a:p>
        </p:txBody>
      </p:sp>
      <p:sp>
        <p:nvSpPr>
          <p:cNvPr id="13" name="Text Placeholder 2">
            <a:extLst>
              <a:ext uri="{FF2B5EF4-FFF2-40B4-BE49-F238E27FC236}">
                <a16:creationId xmlns:a16="http://schemas.microsoft.com/office/drawing/2014/main" id="{1D1651EA-3799-6D45-8239-D88117CBF385}"/>
              </a:ext>
            </a:extLst>
          </p:cNvPr>
          <p:cNvSpPr>
            <a:spLocks noGrp="1"/>
          </p:cNvSpPr>
          <p:nvPr>
            <p:ph type="body" sz="quarter" idx="25" hasCustomPrompt="1"/>
          </p:nvPr>
        </p:nvSpPr>
        <p:spPr>
          <a:xfrm>
            <a:off x="3513750" y="1061086"/>
            <a:ext cx="3020400" cy="3313112"/>
          </a:xfrm>
          <a:prstGeom prst="rect">
            <a:avLst/>
          </a:prstGeom>
        </p:spPr>
        <p:txBody>
          <a:bodyPr/>
          <a:lstStyle>
            <a:lvl1pPr>
              <a:defRPr>
                <a:solidFill>
                  <a:srgbClr val="003057"/>
                </a:solidFill>
              </a:defRPr>
            </a:lvl1pPr>
            <a:lvl3pPr marL="357188" indent="-131763">
              <a:buSzPct val="80000"/>
              <a:buFont typeface="System Font Regular"/>
              <a:buChar char="■"/>
              <a:defRPr/>
            </a:lvl3pPr>
            <a:lvl4pPr marL="488950" indent="-131763">
              <a:buFont typeface="System Font Regular"/>
              <a:buChar char="○"/>
              <a:defRPr/>
            </a:lvl4pPr>
            <a:lvl5pPr marL="622300" indent="-133350">
              <a:buSzPct val="80000"/>
              <a:buFont typeface="System Font Regular"/>
              <a:buChar char="□"/>
              <a:defRPr/>
            </a:lvl5pPr>
            <a:lvl9pPr marL="2057349" indent="0">
              <a:buNone/>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US" dirty="0"/>
          </a:p>
        </p:txBody>
      </p:sp>
    </p:spTree>
    <p:extLst>
      <p:ext uri="{BB962C8B-B14F-4D97-AF65-F5344CB8AC3E}">
        <p14:creationId xmlns:p14="http://schemas.microsoft.com/office/powerpoint/2010/main" val="5971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9385-8ECE-9341-83D8-D365CC99387F}"/>
              </a:ext>
            </a:extLst>
          </p:cNvPr>
          <p:cNvSpPr>
            <a:spLocks noGrp="1"/>
          </p:cNvSpPr>
          <p:nvPr>
            <p:ph type="title" hasCustomPrompt="1"/>
          </p:nvPr>
        </p:nvSpPr>
        <p:spPr/>
        <p:txBody>
          <a:bodyPr/>
          <a:lstStyle>
            <a:lvl1pPr>
              <a:defRPr>
                <a:solidFill>
                  <a:srgbClr val="003057"/>
                </a:solidFill>
              </a:defRPr>
            </a:lvl1pPr>
          </a:lstStyle>
          <a:p>
            <a:r>
              <a:rPr lang="en-GB" dirty="0"/>
              <a:t>Contents heading here</a:t>
            </a:r>
            <a:endParaRPr lang="en-US" dirty="0"/>
          </a:p>
        </p:txBody>
      </p:sp>
      <p:graphicFrame>
        <p:nvGraphicFramePr>
          <p:cNvPr id="4" name="Table 3">
            <a:extLst>
              <a:ext uri="{FF2B5EF4-FFF2-40B4-BE49-F238E27FC236}">
                <a16:creationId xmlns:a16="http://schemas.microsoft.com/office/drawing/2014/main" id="{84E3F6AB-5F73-5645-8CE8-24235ED207DA}"/>
              </a:ext>
            </a:extLst>
          </p:cNvPr>
          <p:cNvGraphicFramePr>
            <a:graphicFrameLocks noGrp="1"/>
          </p:cNvGraphicFramePr>
          <p:nvPr userDrawn="1">
            <p:extLst>
              <p:ext uri="{D42A27DB-BD31-4B8C-83A1-F6EECF244321}">
                <p14:modId xmlns:p14="http://schemas.microsoft.com/office/powerpoint/2010/main" val="1446155580"/>
              </p:ext>
            </p:extLst>
          </p:nvPr>
        </p:nvGraphicFramePr>
        <p:xfrm>
          <a:off x="333375" y="1058863"/>
          <a:ext cx="2833837" cy="1653840"/>
        </p:xfrm>
        <a:graphic>
          <a:graphicData uri="http://schemas.openxmlformats.org/drawingml/2006/table">
            <a:tbl>
              <a:tblPr firstRow="1" bandRow="1">
                <a:tableStyleId>{5C22544A-7EE6-4342-B048-85BDC9FD1C3A}</a:tableStyleId>
              </a:tblPr>
              <a:tblGrid>
                <a:gridCol w="2319461">
                  <a:extLst>
                    <a:ext uri="{9D8B030D-6E8A-4147-A177-3AD203B41FA5}">
                      <a16:colId xmlns:a16="http://schemas.microsoft.com/office/drawing/2014/main" val="175520787"/>
                    </a:ext>
                  </a:extLst>
                </a:gridCol>
                <a:gridCol w="514376">
                  <a:extLst>
                    <a:ext uri="{9D8B030D-6E8A-4147-A177-3AD203B41FA5}">
                      <a16:colId xmlns:a16="http://schemas.microsoft.com/office/drawing/2014/main" val="720384353"/>
                    </a:ext>
                  </a:extLst>
                </a:gridCol>
              </a:tblGrid>
              <a:tr h="206730">
                <a:tc gridSpan="2">
                  <a:txBody>
                    <a:bodyPr/>
                    <a:lstStyle/>
                    <a:p>
                      <a:r>
                        <a:rPr lang="en-GB" sz="800" b="1" i="0" dirty="0">
                          <a:solidFill>
                            <a:srgbClr val="003057"/>
                          </a:solidFill>
                          <a:latin typeface="Arial" panose="020B0604020202020204" pitchFamily="34" charset="0"/>
                          <a:cs typeface="Arial" panose="020B0604020202020204" pitchFamily="34" charset="0"/>
                        </a:rPr>
                        <a:t>Section title</a:t>
                      </a:r>
                    </a:p>
                  </a:txBody>
                  <a:tcPr marL="40500" marR="40500" marT="40500" marB="405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sz="1400" b="0" dirty="0">
                        <a:solidFill>
                          <a:schemeClr val="tx2"/>
                        </a:solidFill>
                      </a:endParaRPr>
                    </a:p>
                  </a:txBody>
                  <a:tcPr marL="72000" marR="72000" marT="72000" marB="72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5204083"/>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L>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4591838"/>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47922"/>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L>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7177098"/>
                  </a:ext>
                </a:extLst>
              </a:tr>
              <a:tr h="206730">
                <a:tc gridSpan="2">
                  <a:txBody>
                    <a:bodyPr/>
                    <a:lstStyle/>
                    <a:p>
                      <a:r>
                        <a:rPr lang="en-GB" sz="800" b="1" i="0" dirty="0">
                          <a:solidFill>
                            <a:srgbClr val="003057"/>
                          </a:solidFill>
                          <a:latin typeface="Arial" panose="020B0604020202020204" pitchFamily="34" charset="0"/>
                          <a:cs typeface="Arial" panose="020B0604020202020204" pitchFamily="34" charset="0"/>
                        </a:rPr>
                        <a:t>Section title</a:t>
                      </a:r>
                    </a:p>
                  </a:txBody>
                  <a:tcPr marL="40500" marR="40500" marT="40500" marB="4050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r"/>
                      <a:endParaRPr lang="en-GB" sz="1200" b="0" dirty="0">
                        <a:solidFill>
                          <a:schemeClr val="tx2"/>
                        </a:solidFill>
                      </a:endParaRPr>
                    </a:p>
                  </a:txBody>
                  <a:tcPr marL="72000" marR="72000" marT="72000" marB="72000">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2590404"/>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T w="12700" cmpd="sng">
                      <a:noFill/>
                    </a:lnT>
                    <a:lnB w="12700" cmpd="sng">
                      <a:noFill/>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14605"/>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T w="12700" cmpd="sng">
                      <a:noFill/>
                    </a:lnT>
                    <a:lnB w="12700" cmpd="sng">
                      <a:noFill/>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783065"/>
                  </a:ext>
                </a:extLst>
              </a:tr>
              <a:tr h="206730">
                <a:tc>
                  <a:txBody>
                    <a:bodyPr/>
                    <a:lstStyle/>
                    <a:p>
                      <a:r>
                        <a:rPr lang="en-GB" sz="700" b="0" i="0" dirty="0">
                          <a:solidFill>
                            <a:srgbClr val="474848"/>
                          </a:solidFill>
                          <a:latin typeface="Arial" panose="020B0604020202020204" pitchFamily="34" charset="0"/>
                          <a:cs typeface="Arial" panose="020B0604020202020204" pitchFamily="34" charset="0"/>
                        </a:rPr>
                        <a:t>Heading</a:t>
                      </a:r>
                    </a:p>
                  </a:txBody>
                  <a:tcPr marL="40500" marR="40500" marT="40500" marB="40500" anchor="ctr">
                    <a:lnL w="12700" cmpd="sng">
                      <a:noFill/>
                    </a:lnL>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r>
                        <a:rPr lang="en-US" sz="700" dirty="0">
                          <a:latin typeface="Arial" panose="020B0604020202020204" pitchFamily="34" charset="0"/>
                          <a:cs typeface="Arial" panose="020B0604020202020204" pitchFamily="34" charset="0"/>
                        </a:rPr>
                        <a:t>##</a:t>
                      </a:r>
                    </a:p>
                  </a:txBody>
                  <a:tcPr marL="40500" marR="72000" marT="40500" marB="40500" anchor="ctr">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6136089"/>
                  </a:ext>
                </a:extLst>
              </a:tr>
            </a:tbl>
          </a:graphicData>
        </a:graphic>
      </p:graphicFrame>
      <p:sp>
        <p:nvSpPr>
          <p:cNvPr id="5" name="Text Placeholder 2">
            <a:extLst>
              <a:ext uri="{FF2B5EF4-FFF2-40B4-BE49-F238E27FC236}">
                <a16:creationId xmlns:a16="http://schemas.microsoft.com/office/drawing/2014/main" id="{FADBBFF2-48AB-0241-BEC9-E795D19725CA}"/>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spTree>
    <p:extLst>
      <p:ext uri="{BB962C8B-B14F-4D97-AF65-F5344CB8AC3E}">
        <p14:creationId xmlns:p14="http://schemas.microsoft.com/office/powerpoint/2010/main" val="221310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1E9-1688-E544-942A-4FDE9D6CABB1}"/>
              </a:ext>
            </a:extLst>
          </p:cNvPr>
          <p:cNvSpPr>
            <a:spLocks noGrp="1"/>
          </p:cNvSpPr>
          <p:nvPr>
            <p:ph type="title" hasCustomPrompt="1"/>
          </p:nvPr>
        </p:nvSpPr>
        <p:spPr/>
        <p:txBody>
          <a:bodyPr/>
          <a:lstStyle/>
          <a:p>
            <a:r>
              <a:rPr lang="en-GB" dirty="0"/>
              <a:t>Click to edit master title style</a:t>
            </a:r>
            <a:endParaRPr lang="en-US" dirty="0"/>
          </a:p>
        </p:txBody>
      </p:sp>
      <p:sp>
        <p:nvSpPr>
          <p:cNvPr id="3" name="Rectangle 2">
            <a:extLst>
              <a:ext uri="{FF2B5EF4-FFF2-40B4-BE49-F238E27FC236}">
                <a16:creationId xmlns:a16="http://schemas.microsoft.com/office/drawing/2014/main" id="{C8D809BF-39E9-2C44-B96F-537F90848999}"/>
              </a:ext>
            </a:extLst>
          </p:cNvPr>
          <p:cNvSpPr/>
          <p:nvPr userDrawn="1"/>
        </p:nvSpPr>
        <p:spPr>
          <a:xfrm>
            <a:off x="342000" y="1446910"/>
            <a:ext cx="3020400" cy="272504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GB" sz="788" b="1" dirty="0">
              <a:solidFill>
                <a:srgbClr val="002543"/>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5A7CDD6-20E8-184F-AA17-50D65CF05222}"/>
              </a:ext>
            </a:extLst>
          </p:cNvPr>
          <p:cNvSpPr/>
          <p:nvPr userDrawn="1"/>
        </p:nvSpPr>
        <p:spPr>
          <a:xfrm>
            <a:off x="2369115" y="3147814"/>
            <a:ext cx="981593" cy="823037"/>
          </a:xfrm>
          <a:prstGeom prst="rect">
            <a:avLst/>
          </a:prstGeom>
        </p:spPr>
        <p:txBody>
          <a:bodyPr wrap="square" lIns="36000" tIns="36000" rIns="36000" bIns="36000">
            <a:spAutoFit/>
          </a:bodyPr>
          <a:lstStyle/>
          <a:p>
            <a:r>
              <a:rPr lang="en-GB" sz="900" b="1" dirty="0">
                <a:solidFill>
                  <a:srgbClr val="070708"/>
                </a:solidFill>
                <a:latin typeface="Arial" panose="020B0604020202020204" pitchFamily="34" charset="0"/>
                <a:cs typeface="Arial" panose="020B0604020202020204" pitchFamily="34" charset="0"/>
              </a:rPr>
              <a:t>Text heading</a:t>
            </a:r>
          </a:p>
          <a:p>
            <a:endParaRPr lang="en-GB" sz="900" b="1" dirty="0">
              <a:solidFill>
                <a:srgbClr val="070708"/>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tabLst/>
            </a:pPr>
            <a:r>
              <a:rPr lang="en-GB" sz="75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750" dirty="0">
                <a:solidFill>
                  <a:srgbClr val="003057"/>
                </a:solidFill>
                <a:latin typeface="Arial" panose="020B0604020202020204" pitchFamily="34" charset="0"/>
                <a:cs typeface="Arial" panose="020B0604020202020204" pitchFamily="34" charset="0"/>
              </a:rPr>
              <a:t>Bullet level 1 text inserted</a:t>
            </a:r>
          </a:p>
        </p:txBody>
      </p:sp>
      <p:sp>
        <p:nvSpPr>
          <p:cNvPr id="11" name="Text Placeholder 5">
            <a:extLst>
              <a:ext uri="{FF2B5EF4-FFF2-40B4-BE49-F238E27FC236}">
                <a16:creationId xmlns:a16="http://schemas.microsoft.com/office/drawing/2014/main" id="{D3E72DC5-6224-C144-A6C3-DD7860121859}"/>
              </a:ext>
            </a:extLst>
          </p:cNvPr>
          <p:cNvSpPr txBox="1">
            <a:spLocks/>
          </p:cNvSpPr>
          <p:nvPr userDrawn="1"/>
        </p:nvSpPr>
        <p:spPr>
          <a:xfrm>
            <a:off x="342000" y="971873"/>
            <a:ext cx="3020400" cy="161583"/>
          </a:xfrm>
          <a:prstGeom prst="rect">
            <a:avLst/>
          </a:prstGeom>
        </p:spPr>
        <p:txBody>
          <a:bodyPr vert="horz" lIns="0" tIns="0" rIns="0" bIns="0" rtlCol="0">
            <a:spAutoFit/>
          </a:bodyPr>
          <a:lstStyle>
            <a:lvl1pPr marL="0" indent="0" algn="l" defTabSz="257168" rtl="0" eaLnBrk="1" latinLnBrk="0" hangingPunct="1">
              <a:spcBef>
                <a:spcPts val="0"/>
              </a:spcBef>
              <a:spcAft>
                <a:spcPts val="300"/>
              </a:spcAft>
              <a:buSzPct val="100000"/>
              <a:buFontTx/>
              <a:buNone/>
              <a:defRPr lang="en-US" sz="1400" b="0" i="0" kern="1200" dirty="0" smtClean="0">
                <a:solidFill>
                  <a:srgbClr val="5B7F95"/>
                </a:solidFill>
                <a:latin typeface="Arial" panose="020B0604020202020204" pitchFamily="34" charset="0"/>
                <a:ea typeface="+mn-ea"/>
                <a:cs typeface="Arial" panose="020B0604020202020204" pitchFamily="34" charset="0"/>
              </a:defRPr>
            </a:lvl1pPr>
            <a:lvl2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2pPr>
            <a:lvl3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3pPr>
            <a:lvl4pPr marL="0" indent="0" algn="l" defTabSz="257168" rtl="0" eaLnBrk="1" latinLnBrk="0" hangingPunct="1">
              <a:spcBef>
                <a:spcPts val="0"/>
              </a:spcBef>
              <a:spcAft>
                <a:spcPts val="300"/>
              </a:spcAft>
              <a:buSzPct val="100000"/>
              <a:buFontTx/>
              <a:buNone/>
              <a:defRPr sz="1050" b="0" i="0" kern="1200">
                <a:solidFill>
                  <a:srgbClr val="474848"/>
                </a:solidFill>
                <a:latin typeface="Arial" panose="020B0604020202020204" pitchFamily="34" charset="0"/>
                <a:ea typeface="+mn-ea"/>
                <a:cs typeface="Arial" panose="020B0604020202020204" pitchFamily="34" charset="0"/>
              </a:defRPr>
            </a:lvl4pPr>
            <a:lvl5pPr marL="202495" indent="0" algn="l" defTabSz="257168" rtl="0" eaLnBrk="1" latinLnBrk="0" hangingPunct="1">
              <a:spcBef>
                <a:spcPts val="0"/>
              </a:spcBef>
              <a:spcAft>
                <a:spcPts val="300"/>
              </a:spcAft>
              <a:buClr>
                <a:schemeClr val="accent2"/>
              </a:buClr>
              <a:buSzPct val="100000"/>
              <a:buFont typeface="Arial" panose="020B0604020202020204" pitchFamily="34" charset="0"/>
              <a:buNone/>
              <a:defRPr sz="1050" b="0" i="0" kern="1200" baseline="0">
                <a:solidFill>
                  <a:srgbClr val="5B7F95"/>
                </a:solidFill>
                <a:latin typeface="Times New Roman" panose="02020603050405020304" pitchFamily="18" charset="0"/>
                <a:ea typeface="+mn-ea"/>
                <a:cs typeface="Times New Roman" panose="02020603050405020304" pitchFamily="18" charset="0"/>
              </a:defRPr>
            </a:lvl5pPr>
            <a:lvl6pPr marL="607485" indent="-202495" algn="l" defTabSz="257168" rtl="0" eaLnBrk="1" latinLnBrk="0" hangingPunct="1">
              <a:spcBef>
                <a:spcPts val="0"/>
              </a:spcBef>
              <a:spcAft>
                <a:spcPts val="300"/>
              </a:spcAft>
              <a:buClr>
                <a:schemeClr val="accent2"/>
              </a:buClr>
              <a:buFont typeface="Arial" panose="020B0604020202020204" pitchFamily="34" charset="0"/>
              <a:buChar char="–"/>
              <a:defRPr sz="1050" kern="1200">
                <a:solidFill>
                  <a:schemeClr val="tx1"/>
                </a:solidFill>
                <a:latin typeface="+mn-lt"/>
                <a:ea typeface="+mn-ea"/>
                <a:cs typeface="+mn-cs"/>
              </a:defRPr>
            </a:lvl6pPr>
            <a:lvl7pPr marL="202495" indent="-202495" algn="l" defTabSz="257168" rtl="0" eaLnBrk="1" latinLnBrk="0" hangingPunct="1">
              <a:spcBef>
                <a:spcPts val="0"/>
              </a:spcBef>
              <a:spcAft>
                <a:spcPts val="300"/>
              </a:spcAft>
              <a:buFont typeface="+mj-lt"/>
              <a:buAutoNum type="arabicPeriod"/>
              <a:defRPr sz="1050" kern="1200">
                <a:solidFill>
                  <a:schemeClr val="tx1"/>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050" dirty="0">
                <a:solidFill>
                  <a:srgbClr val="474848"/>
                </a:solidFill>
              </a:rPr>
              <a:t>Doughnut chart layout two column</a:t>
            </a:r>
          </a:p>
        </p:txBody>
      </p:sp>
      <p:sp>
        <p:nvSpPr>
          <p:cNvPr id="12" name="Title Placeholder 1">
            <a:extLst>
              <a:ext uri="{FF2B5EF4-FFF2-40B4-BE49-F238E27FC236}">
                <a16:creationId xmlns:a16="http://schemas.microsoft.com/office/drawing/2014/main" id="{9982C45F-280F-6748-8018-ECF1E65A3CF8}"/>
              </a:ext>
            </a:extLst>
          </p:cNvPr>
          <p:cNvSpPr txBox="1">
            <a:spLocks/>
          </p:cNvSpPr>
          <p:nvPr userDrawn="1"/>
        </p:nvSpPr>
        <p:spPr>
          <a:xfrm>
            <a:off x="342000" y="778932"/>
            <a:ext cx="6192000" cy="184666"/>
          </a:xfrm>
          <a:prstGeom prst="rect">
            <a:avLst/>
          </a:prstGeom>
        </p:spPr>
        <p:txBody>
          <a:bodyPr vert="horz" wrap="square" lIns="0" tIns="0" rIns="0" bIns="0" rtlCol="0" anchor="t">
            <a:spAutoFit/>
          </a:bodyPr>
          <a:lstStyle>
            <a:lvl1pPr algn="l" defTabSz="257168" rtl="0" eaLnBrk="1" latinLnBrk="0" hangingPunct="1">
              <a:spcBef>
                <a:spcPct val="0"/>
              </a:spcBef>
              <a:buNone/>
              <a:defRPr sz="1600" b="1" i="0" kern="1200" cap="none" baseline="0">
                <a:solidFill>
                  <a:srgbClr val="070708"/>
                </a:solidFill>
                <a:latin typeface="Arial" panose="020B0604020202020204" pitchFamily="34" charset="0"/>
                <a:ea typeface="+mj-ea"/>
                <a:cs typeface="Arial" panose="020B0604020202020204" pitchFamily="34" charset="0"/>
              </a:defRPr>
            </a:lvl1pPr>
          </a:lstStyle>
          <a:p>
            <a:r>
              <a:rPr lang="en-US" sz="1200" dirty="0">
                <a:solidFill>
                  <a:srgbClr val="003057"/>
                </a:solidFill>
              </a:rPr>
              <a:t>Example layout</a:t>
            </a:r>
          </a:p>
        </p:txBody>
      </p:sp>
      <p:sp>
        <p:nvSpPr>
          <p:cNvPr id="13" name="Rectangle 12">
            <a:extLst>
              <a:ext uri="{FF2B5EF4-FFF2-40B4-BE49-F238E27FC236}">
                <a16:creationId xmlns:a16="http://schemas.microsoft.com/office/drawing/2014/main" id="{237CD1DD-E2C7-D24E-AA1E-E1CBEAA9F758}"/>
              </a:ext>
            </a:extLst>
          </p:cNvPr>
          <p:cNvSpPr/>
          <p:nvPr userDrawn="1"/>
        </p:nvSpPr>
        <p:spPr>
          <a:xfrm>
            <a:off x="1401009" y="3147814"/>
            <a:ext cx="981593" cy="823037"/>
          </a:xfrm>
          <a:prstGeom prst="rect">
            <a:avLst/>
          </a:prstGeom>
        </p:spPr>
        <p:txBody>
          <a:bodyPr wrap="square" lIns="36000" tIns="36000" rIns="36000" bIns="36000">
            <a:spAutoFit/>
          </a:bodyPr>
          <a:lstStyle/>
          <a:p>
            <a:r>
              <a:rPr lang="en-GB" sz="900" b="1" dirty="0">
                <a:solidFill>
                  <a:srgbClr val="070708"/>
                </a:solidFill>
                <a:latin typeface="Arial" panose="020B0604020202020204" pitchFamily="34" charset="0"/>
                <a:cs typeface="Arial" panose="020B0604020202020204" pitchFamily="34" charset="0"/>
              </a:rPr>
              <a:t>Text heading</a:t>
            </a:r>
          </a:p>
          <a:p>
            <a:endParaRPr lang="en-GB" sz="900" b="1" dirty="0">
              <a:solidFill>
                <a:srgbClr val="070708"/>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tabLst/>
            </a:pPr>
            <a:r>
              <a:rPr lang="en-GB" sz="75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750" dirty="0">
                <a:solidFill>
                  <a:srgbClr val="003057"/>
                </a:solidFill>
                <a:latin typeface="Arial" panose="020B0604020202020204" pitchFamily="34" charset="0"/>
                <a:cs typeface="Arial" panose="020B0604020202020204" pitchFamily="34" charset="0"/>
              </a:rPr>
              <a:t>Bullet level 1 text inserted</a:t>
            </a:r>
          </a:p>
        </p:txBody>
      </p:sp>
      <p:sp>
        <p:nvSpPr>
          <p:cNvPr id="14" name="Rectangle 13">
            <a:extLst>
              <a:ext uri="{FF2B5EF4-FFF2-40B4-BE49-F238E27FC236}">
                <a16:creationId xmlns:a16="http://schemas.microsoft.com/office/drawing/2014/main" id="{9B505B62-587A-F042-9087-B922CEC63179}"/>
              </a:ext>
            </a:extLst>
          </p:cNvPr>
          <p:cNvSpPr/>
          <p:nvPr userDrawn="1"/>
        </p:nvSpPr>
        <p:spPr>
          <a:xfrm>
            <a:off x="432903" y="3147814"/>
            <a:ext cx="981593" cy="823037"/>
          </a:xfrm>
          <a:prstGeom prst="rect">
            <a:avLst/>
          </a:prstGeom>
        </p:spPr>
        <p:txBody>
          <a:bodyPr wrap="square" lIns="36000" tIns="36000" rIns="36000" bIns="36000">
            <a:spAutoFit/>
          </a:bodyPr>
          <a:lstStyle/>
          <a:p>
            <a:r>
              <a:rPr lang="en-GB" sz="900" b="1" dirty="0">
                <a:solidFill>
                  <a:srgbClr val="070708"/>
                </a:solidFill>
                <a:latin typeface="Arial" panose="020B0604020202020204" pitchFamily="34" charset="0"/>
                <a:cs typeface="Arial" panose="020B0604020202020204" pitchFamily="34" charset="0"/>
              </a:rPr>
              <a:t>Text heading</a:t>
            </a:r>
          </a:p>
          <a:p>
            <a:endParaRPr lang="en-GB" sz="900" b="1" dirty="0">
              <a:solidFill>
                <a:srgbClr val="070708"/>
              </a:solidFill>
              <a:latin typeface="Arial" panose="020B0604020202020204" pitchFamily="34" charset="0"/>
              <a:cs typeface="Arial" panose="020B0604020202020204" pitchFamily="34" charset="0"/>
            </a:endParaRPr>
          </a:p>
          <a:p>
            <a:pPr marL="92075" indent="-92075">
              <a:buFont typeface="Arial" panose="020B0604020202020204" pitchFamily="34" charset="0"/>
              <a:buChar char="•"/>
              <a:tabLst/>
            </a:pPr>
            <a:r>
              <a:rPr lang="en-GB" sz="750" dirty="0">
                <a:solidFill>
                  <a:srgbClr val="5B7F95"/>
                </a:solidFill>
                <a:latin typeface="Arial" panose="020B0604020202020204" pitchFamily="34" charset="0"/>
                <a:cs typeface="Arial" panose="020B0604020202020204" pitchFamily="34" charset="0"/>
              </a:rPr>
              <a:t>Paragraph text to be inserted here</a:t>
            </a:r>
          </a:p>
          <a:p>
            <a:pPr marL="177800" indent="-85725">
              <a:buFont typeface="System Font"/>
              <a:buChar char="⁃"/>
              <a:tabLst/>
            </a:pPr>
            <a:r>
              <a:rPr lang="en-GB" sz="750" dirty="0">
                <a:solidFill>
                  <a:srgbClr val="003057"/>
                </a:solidFill>
                <a:latin typeface="Arial" panose="020B0604020202020204" pitchFamily="34" charset="0"/>
                <a:cs typeface="Arial" panose="020B0604020202020204" pitchFamily="34" charset="0"/>
              </a:rPr>
              <a:t>Bullet level 1 text inserted</a:t>
            </a:r>
          </a:p>
        </p:txBody>
      </p:sp>
      <p:sp>
        <p:nvSpPr>
          <p:cNvPr id="19" name="Rectangle 18">
            <a:extLst>
              <a:ext uri="{FF2B5EF4-FFF2-40B4-BE49-F238E27FC236}">
                <a16:creationId xmlns:a16="http://schemas.microsoft.com/office/drawing/2014/main" id="{3773636E-1FCA-214D-9636-C0D6623C51CA}"/>
              </a:ext>
            </a:extLst>
          </p:cNvPr>
          <p:cNvSpPr/>
          <p:nvPr userDrawn="1"/>
        </p:nvSpPr>
        <p:spPr>
          <a:xfrm>
            <a:off x="404664" y="1469695"/>
            <a:ext cx="1267905" cy="195814"/>
          </a:xfrm>
          <a:prstGeom prst="rect">
            <a:avLst/>
          </a:prstGeom>
        </p:spPr>
        <p:txBody>
          <a:bodyPr wrap="square" lIns="36000" tIns="36000" rIns="36000" bIns="36000">
            <a:spAutoFit/>
          </a:bodyPr>
          <a:lstStyle/>
          <a:p>
            <a:r>
              <a:rPr lang="en-GB" sz="800" b="1" dirty="0">
                <a:solidFill>
                  <a:srgbClr val="003057"/>
                </a:solidFill>
                <a:latin typeface="Arial" panose="020B0604020202020204" pitchFamily="34" charset="0"/>
                <a:cs typeface="Arial" panose="020B0604020202020204" pitchFamily="34" charset="0"/>
              </a:rPr>
              <a:t>Doughnut Chart Title</a:t>
            </a:r>
            <a:endParaRPr lang="en-GB" sz="800" dirty="0">
              <a:solidFill>
                <a:srgbClr val="003057"/>
              </a:solidFill>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71B96B47-03B0-5742-83AD-A24314F80818}"/>
              </a:ext>
            </a:extLst>
          </p:cNvPr>
          <p:cNvSpPr>
            <a:spLocks noGrp="1"/>
          </p:cNvSpPr>
          <p:nvPr>
            <p:ph type="body" sz="quarter" idx="21"/>
          </p:nvPr>
        </p:nvSpPr>
        <p:spPr>
          <a:xfrm>
            <a:off x="341313" y="4613017"/>
            <a:ext cx="6192837" cy="92333"/>
          </a:xfrm>
          <a:prstGeom prst="rect">
            <a:avLst/>
          </a:prstGeom>
        </p:spPr>
        <p:txBody>
          <a:bodyPr/>
          <a:lstStyle>
            <a:lvl1pPr>
              <a:defRPr sz="600" b="0">
                <a:solidFill>
                  <a:schemeClr val="tx1"/>
                </a:solidFill>
                <a:latin typeface="+mn-lt"/>
              </a:defRPr>
            </a:lvl1pPr>
            <a:lvl2pPr>
              <a:defRPr sz="600" b="0">
                <a:solidFill>
                  <a:schemeClr val="tx1"/>
                </a:solidFill>
                <a:latin typeface="+mn-lt"/>
              </a:defRPr>
            </a:lvl2pPr>
            <a:lvl3pPr>
              <a:defRPr sz="600" b="0">
                <a:solidFill>
                  <a:schemeClr val="tx1"/>
                </a:solidFill>
                <a:latin typeface="+mn-lt"/>
              </a:defRPr>
            </a:lvl3pPr>
            <a:lvl4pPr>
              <a:defRPr sz="600" b="0">
                <a:solidFill>
                  <a:schemeClr val="tx1"/>
                </a:solidFill>
                <a:latin typeface="+mn-lt"/>
              </a:defRPr>
            </a:lvl4pPr>
            <a:lvl5pPr>
              <a:defRPr sz="600" b="0">
                <a:solidFill>
                  <a:schemeClr val="tx1"/>
                </a:solidFill>
                <a:latin typeface="+mn-lt"/>
              </a:defRPr>
            </a:lvl5pPr>
          </a:lstStyle>
          <a:p>
            <a:pPr lvl="0"/>
            <a:r>
              <a:rPr lang="en-US"/>
              <a:t>Edit Master text styles</a:t>
            </a:r>
          </a:p>
        </p:txBody>
      </p:sp>
      <p:graphicFrame>
        <p:nvGraphicFramePr>
          <p:cNvPr id="17" name="Chart 16">
            <a:extLst>
              <a:ext uri="{FF2B5EF4-FFF2-40B4-BE49-F238E27FC236}">
                <a16:creationId xmlns:a16="http://schemas.microsoft.com/office/drawing/2014/main" id="{1AA8C8A7-A5C7-094E-B0DA-21BD4D7C8596}"/>
              </a:ext>
            </a:extLst>
          </p:cNvPr>
          <p:cNvGraphicFramePr/>
          <p:nvPr userDrawn="1">
            <p:extLst>
              <p:ext uri="{D42A27DB-BD31-4B8C-83A1-F6EECF244321}">
                <p14:modId xmlns:p14="http://schemas.microsoft.com/office/powerpoint/2010/main" val="3501868263"/>
              </p:ext>
            </p:extLst>
          </p:nvPr>
        </p:nvGraphicFramePr>
        <p:xfrm>
          <a:off x="476672" y="1780685"/>
          <a:ext cx="2803881" cy="15821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CDCC13CB-8934-1442-8288-0B09697180F5}"/>
              </a:ext>
            </a:extLst>
          </p:cNvPr>
          <p:cNvGraphicFramePr/>
          <p:nvPr userDrawn="1">
            <p:extLst>
              <p:ext uri="{D42A27DB-BD31-4B8C-83A1-F6EECF244321}">
                <p14:modId xmlns:p14="http://schemas.microsoft.com/office/powerpoint/2010/main" val="3501868263"/>
              </p:ext>
            </p:extLst>
          </p:nvPr>
        </p:nvGraphicFramePr>
        <p:xfrm>
          <a:off x="629072" y="1933085"/>
          <a:ext cx="2803881" cy="15821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Placeholder 10">
            <a:extLst>
              <a:ext uri="{FF2B5EF4-FFF2-40B4-BE49-F238E27FC236}">
                <a16:creationId xmlns:a16="http://schemas.microsoft.com/office/drawing/2014/main" id="{B2EF6F84-26B5-4843-B410-9ECD5955291F}"/>
              </a:ext>
            </a:extLst>
          </p:cNvPr>
          <p:cNvGraphicFramePr>
            <a:graphicFrameLocks/>
          </p:cNvGraphicFramePr>
          <p:nvPr userDrawn="1">
            <p:extLst>
              <p:ext uri="{D42A27DB-BD31-4B8C-83A1-F6EECF244321}">
                <p14:modId xmlns:p14="http://schemas.microsoft.com/office/powerpoint/2010/main" val="2114863768"/>
              </p:ext>
            </p:extLst>
          </p:nvPr>
        </p:nvGraphicFramePr>
        <p:xfrm>
          <a:off x="3494088" y="1446213"/>
          <a:ext cx="3040062" cy="27257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F8B7E50B-958E-014F-99AF-EB4AE53178FB}"/>
              </a:ext>
            </a:extLst>
          </p:cNvPr>
          <p:cNvGraphicFramePr/>
          <p:nvPr userDrawn="1">
            <p:extLst>
              <p:ext uri="{D42A27DB-BD31-4B8C-83A1-F6EECF244321}">
                <p14:modId xmlns:p14="http://schemas.microsoft.com/office/powerpoint/2010/main" val="1019294223"/>
              </p:ext>
            </p:extLst>
          </p:nvPr>
        </p:nvGraphicFramePr>
        <p:xfrm>
          <a:off x="2430611" y="2132067"/>
          <a:ext cx="1059009" cy="10696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617D4B02-3292-F84A-87FE-DB0AB8F645FA}"/>
              </a:ext>
            </a:extLst>
          </p:cNvPr>
          <p:cNvGraphicFramePr/>
          <p:nvPr userDrawn="1">
            <p:extLst>
              <p:ext uri="{D42A27DB-BD31-4B8C-83A1-F6EECF244321}">
                <p14:modId xmlns:p14="http://schemas.microsoft.com/office/powerpoint/2010/main" val="1188139115"/>
              </p:ext>
            </p:extLst>
          </p:nvPr>
        </p:nvGraphicFramePr>
        <p:xfrm>
          <a:off x="3504369" y="1446910"/>
          <a:ext cx="3030842" cy="27250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A98128CD-A8D6-B74E-8542-90612C631946}"/>
              </a:ext>
            </a:extLst>
          </p:cNvPr>
          <p:cNvGraphicFramePr/>
          <p:nvPr userDrawn="1">
            <p:extLst>
              <p:ext uri="{D42A27DB-BD31-4B8C-83A1-F6EECF244321}">
                <p14:modId xmlns:p14="http://schemas.microsoft.com/office/powerpoint/2010/main" val="1521165140"/>
              </p:ext>
            </p:extLst>
          </p:nvPr>
        </p:nvGraphicFramePr>
        <p:xfrm>
          <a:off x="342000" y="1979667"/>
          <a:ext cx="1059009" cy="106969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160E7AC2-77AB-5C45-8B63-1AB8C17E828F}"/>
              </a:ext>
            </a:extLst>
          </p:cNvPr>
          <p:cNvGraphicFramePr/>
          <p:nvPr userDrawn="1">
            <p:extLst>
              <p:ext uri="{D42A27DB-BD31-4B8C-83A1-F6EECF244321}">
                <p14:modId xmlns:p14="http://schemas.microsoft.com/office/powerpoint/2010/main" val="1406933073"/>
              </p:ext>
            </p:extLst>
          </p:nvPr>
        </p:nvGraphicFramePr>
        <p:xfrm>
          <a:off x="1310106" y="1979667"/>
          <a:ext cx="1059009" cy="10696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24">
            <a:extLst>
              <a:ext uri="{FF2B5EF4-FFF2-40B4-BE49-F238E27FC236}">
                <a16:creationId xmlns:a16="http://schemas.microsoft.com/office/drawing/2014/main" id="{CD577B7C-20ED-F64C-AA82-C0960F3AF6A0}"/>
              </a:ext>
            </a:extLst>
          </p:cNvPr>
          <p:cNvGraphicFramePr/>
          <p:nvPr userDrawn="1">
            <p:extLst>
              <p:ext uri="{D42A27DB-BD31-4B8C-83A1-F6EECF244321}">
                <p14:modId xmlns:p14="http://schemas.microsoft.com/office/powerpoint/2010/main" val="885491590"/>
              </p:ext>
            </p:extLst>
          </p:nvPr>
        </p:nvGraphicFramePr>
        <p:xfrm>
          <a:off x="2278211" y="1979667"/>
          <a:ext cx="1059009" cy="106969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8544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4F1CCAE-0576-0540-8CED-D016EBC63B7C}"/>
              </a:ext>
            </a:extLst>
          </p:cNvPr>
          <p:cNvSpPr/>
          <p:nvPr userDrawn="1"/>
        </p:nvSpPr>
        <p:spPr>
          <a:xfrm>
            <a:off x="6390100" y="4802322"/>
            <a:ext cx="143899" cy="14389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2000" y="361560"/>
            <a:ext cx="6192000" cy="246221"/>
          </a:xfrm>
          <a:prstGeom prst="rect">
            <a:avLst/>
          </a:prstGeom>
        </p:spPr>
        <p:txBody>
          <a:bodyPr vert="horz" wrap="square" lIns="0" tIns="0" rIns="0" bIns="0" rtlCol="0" anchor="t">
            <a:spAutoFit/>
          </a:bodyPr>
          <a:lstStyle/>
          <a:p>
            <a:r>
              <a:rPr lang="en-US" dirty="0"/>
              <a:t>Click to edit Master title style</a:t>
            </a:r>
          </a:p>
        </p:txBody>
      </p:sp>
      <p:cxnSp>
        <p:nvCxnSpPr>
          <p:cNvPr id="9" name="Straight Arrow Connector 8">
            <a:extLst>
              <a:ext uri="{FF2B5EF4-FFF2-40B4-BE49-F238E27FC236}">
                <a16:creationId xmlns:a16="http://schemas.microsoft.com/office/drawing/2014/main" id="{642C1F23-49DB-3943-B865-E4658A9130B0}"/>
              </a:ext>
            </a:extLst>
          </p:cNvPr>
          <p:cNvCxnSpPr>
            <a:cxnSpLocks/>
          </p:cNvCxnSpPr>
          <p:nvPr userDrawn="1"/>
        </p:nvCxnSpPr>
        <p:spPr>
          <a:xfrm>
            <a:off x="0" y="6970"/>
            <a:ext cx="6858000" cy="0"/>
          </a:xfrm>
          <a:prstGeom prst="straightConnector1">
            <a:avLst/>
          </a:prstGeom>
          <a:ln w="22225" cmpd="sng">
            <a:solidFill>
              <a:srgbClr val="DF503D"/>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68B79CE-E024-DB4F-9FFE-7E3A90A22773}"/>
              </a:ext>
            </a:extLst>
          </p:cNvPr>
          <p:cNvSpPr txBox="1"/>
          <p:nvPr userDrawn="1"/>
        </p:nvSpPr>
        <p:spPr>
          <a:xfrm>
            <a:off x="6390101" y="4828104"/>
            <a:ext cx="143898" cy="92333"/>
          </a:xfrm>
          <a:prstGeom prst="rect">
            <a:avLst/>
          </a:prstGeom>
          <a:noFill/>
          <a:ln>
            <a:noFill/>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FB2239-E152-4875-B9F4-26879965DA94}" type="slidenum">
              <a:rPr lang="en-GB" sz="600" smtClean="0">
                <a:solidFill>
                  <a:schemeClr val="bg1"/>
                </a:solidFill>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CY" sz="600" dirty="0">
              <a:solidFill>
                <a:schemeClr val="bg1"/>
              </a:solidFill>
            </a:endParaRPr>
          </a:p>
        </p:txBody>
      </p:sp>
      <p:sp>
        <p:nvSpPr>
          <p:cNvPr id="5" name="Text Placeholder 4">
            <a:extLst>
              <a:ext uri="{FF2B5EF4-FFF2-40B4-BE49-F238E27FC236}">
                <a16:creationId xmlns:a16="http://schemas.microsoft.com/office/drawing/2014/main" id="{F64859C6-BA08-4E4A-A546-CAFB3DDEFA75}"/>
              </a:ext>
            </a:extLst>
          </p:cNvPr>
          <p:cNvSpPr>
            <a:spLocks noGrp="1"/>
          </p:cNvSpPr>
          <p:nvPr>
            <p:ph type="body" idx="1"/>
          </p:nvPr>
        </p:nvSpPr>
        <p:spPr>
          <a:xfrm>
            <a:off x="341999" y="1058863"/>
            <a:ext cx="6192000" cy="1944687"/>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2500592"/>
      </p:ext>
    </p:extLst>
  </p:cSld>
  <p:clrMap bg1="lt1" tx1="dk1" bg2="lt2" tx2="dk2" accent1="accent1" accent2="accent2" accent3="accent3" accent4="accent4" accent5="accent5" accent6="accent6" hlink="hlink" folHlink="folHlink"/>
  <p:sldLayoutIdLst>
    <p:sldLayoutId id="2147483705" r:id="rId1"/>
    <p:sldLayoutId id="2147483740" r:id="rId2"/>
    <p:sldLayoutId id="2147483706" r:id="rId3"/>
    <p:sldLayoutId id="2147483667" r:id="rId4"/>
    <p:sldLayoutId id="2147483713" r:id="rId5"/>
    <p:sldLayoutId id="2147483688" r:id="rId6"/>
    <p:sldLayoutId id="2147483661" r:id="rId7"/>
    <p:sldLayoutId id="2147483739" r:id="rId8"/>
    <p:sldLayoutId id="2147483718" r:id="rId9"/>
    <p:sldLayoutId id="2147483719" r:id="rId10"/>
    <p:sldLayoutId id="2147483715" r:id="rId11"/>
    <p:sldLayoutId id="2147483717" r:id="rId12"/>
    <p:sldLayoutId id="2147483716" r:id="rId13"/>
    <p:sldLayoutId id="2147483737" r:id="rId14"/>
    <p:sldLayoutId id="2147483669" r:id="rId15"/>
    <p:sldLayoutId id="2147483714" r:id="rId16"/>
    <p:sldLayoutId id="2147483683" r:id="rId17"/>
    <p:sldLayoutId id="2147483710" r:id="rId18"/>
    <p:sldLayoutId id="2147483741" r:id="rId19"/>
  </p:sldLayoutIdLst>
  <p:hf hdr="0" dt="0"/>
  <p:txStyles>
    <p:titleStyle>
      <a:lvl1pPr algn="l" defTabSz="257168" rtl="0" eaLnBrk="1" latinLnBrk="0" hangingPunct="1">
        <a:spcBef>
          <a:spcPct val="0"/>
        </a:spcBef>
        <a:buNone/>
        <a:defRPr sz="1600" b="1"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chemeClr val="tx2"/>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chemeClr val="accent2"/>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chemeClr val="tx1"/>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chemeClr val="accent2"/>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7"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5"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8" algn="l" defTabSz="25716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10">
          <p15:clr>
            <a:srgbClr val="F26B43"/>
          </p15:clr>
        </p15:guide>
        <p15:guide id="3" pos="4116">
          <p15:clr>
            <a:srgbClr val="F26B43"/>
          </p15:clr>
        </p15:guide>
        <p15:guide id="4" pos="2119">
          <p15:clr>
            <a:srgbClr val="F26B43"/>
          </p15:clr>
        </p15:guide>
        <p15:guide id="5" pos="2205">
          <p15:clr>
            <a:srgbClr val="F26B43"/>
          </p15:clr>
        </p15:guide>
        <p15:guide id="6" orient="horz" pos="378">
          <p15:clr>
            <a:srgbClr val="F26B43"/>
          </p15:clr>
        </p15:guide>
        <p15:guide id="7" orient="horz" pos="667">
          <p15:clr>
            <a:srgbClr val="F26B43"/>
          </p15:clr>
        </p15:guide>
        <p15:guide id="9" orient="horz" pos="1892">
          <p15:clr>
            <a:srgbClr val="F26B43"/>
          </p15:clr>
        </p15:guide>
        <p15:guide id="10" orient="horz" pos="2964">
          <p15:clr>
            <a:srgbClr val="F26B43"/>
          </p15:clr>
        </p15:guide>
        <p15:guide id="11" pos="323">
          <p15:clr>
            <a:srgbClr val="F26B43"/>
          </p15:clr>
        </p15:guide>
        <p15:guide id="12" orient="horz" pos="2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5.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6.xml"/><Relationship Id="rId7" Type="http://schemas.openxmlformats.org/officeDocument/2006/relationships/image" Target="../media/image35.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hyperlink" Target="mailto:enquiries@vectura.co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9.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C649-945E-B94E-A6BF-59E9B8A8BAF8}"/>
              </a:ext>
            </a:extLst>
          </p:cNvPr>
          <p:cNvSpPr>
            <a:spLocks noGrp="1"/>
          </p:cNvSpPr>
          <p:nvPr>
            <p:ph type="ctrTitle"/>
          </p:nvPr>
        </p:nvSpPr>
        <p:spPr>
          <a:xfrm>
            <a:off x="329840" y="1605721"/>
            <a:ext cx="4467312" cy="1538883"/>
          </a:xfrm>
        </p:spPr>
        <p:txBody>
          <a:bodyPr/>
          <a:lstStyle/>
          <a:p>
            <a:r>
              <a:rPr lang="en-GB" sz="2000" dirty="0"/>
              <a:t/>
            </a:r>
            <a:br>
              <a:rPr lang="en-GB" sz="2000" dirty="0"/>
            </a:br>
            <a:r>
              <a:rPr lang="en-GB" sz="2000" dirty="0"/>
              <a:t/>
            </a:r>
            <a:br>
              <a:rPr lang="en-GB" sz="2000" dirty="0"/>
            </a:br>
            <a:r>
              <a:rPr lang="en-GB" sz="2000" dirty="0"/>
              <a:t>From Feasibility to Final Product: Delivering Success for an Inhaled Development Programme</a:t>
            </a:r>
            <a:endParaRPr lang="en-CY" sz="2000" dirty="0"/>
          </a:p>
        </p:txBody>
      </p:sp>
      <p:sp>
        <p:nvSpPr>
          <p:cNvPr id="3" name="Subtitle 2">
            <a:extLst>
              <a:ext uri="{FF2B5EF4-FFF2-40B4-BE49-F238E27FC236}">
                <a16:creationId xmlns:a16="http://schemas.microsoft.com/office/drawing/2014/main" id="{DE69DE42-785E-A740-8CA6-12F73B22097C}"/>
              </a:ext>
            </a:extLst>
          </p:cNvPr>
          <p:cNvSpPr>
            <a:spLocks noGrp="1"/>
          </p:cNvSpPr>
          <p:nvPr>
            <p:ph type="subTitle" idx="1" hasCustomPrompt="1"/>
          </p:nvPr>
        </p:nvSpPr>
        <p:spPr>
          <a:xfrm>
            <a:off x="342000" y="3219822"/>
            <a:ext cx="3743597" cy="936103"/>
          </a:xfrm>
          <a:prstGeom prst="rect">
            <a:avLst/>
          </a:prstGeom>
        </p:spPr>
        <p:txBody>
          <a:bodyPr>
            <a:normAutofit fontScale="92500" lnSpcReduction="20000"/>
          </a:bodyPr>
          <a:lstStyle>
            <a:lvl1pPr marL="0" indent="0" algn="l">
              <a:buClr>
                <a:schemeClr val="accent1"/>
              </a:buClr>
              <a:buSzPct val="100000"/>
              <a:buFont typeface="Lucida Grande"/>
              <a:buNone/>
              <a:defRPr sz="1125" b="0" i="0">
                <a:solidFill>
                  <a:schemeClr val="tx1">
                    <a:lumMod val="95000"/>
                  </a:schemeClr>
                </a:solidFill>
                <a:latin typeface="Arial" panose="020B0604020202020204" pitchFamily="34" charset="0"/>
                <a:cs typeface="Arial" panose="020B0604020202020204" pitchFamily="34" charset="0"/>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GB" sz="1100" dirty="0">
                <a:solidFill>
                  <a:schemeClr val="tx1"/>
                </a:solidFill>
              </a:rPr>
              <a:t>Sandy </a:t>
            </a:r>
            <a:r>
              <a:rPr lang="en-GB" sz="1100" dirty="0" smtClean="0">
                <a:solidFill>
                  <a:schemeClr val="tx1"/>
                </a:solidFill>
              </a:rPr>
              <a:t>Munro, </a:t>
            </a:r>
            <a:r>
              <a:rPr lang="en-GB" sz="1100" dirty="0">
                <a:solidFill>
                  <a:schemeClr val="tx1"/>
                </a:solidFill>
              </a:rPr>
              <a:t>Nikki Willis, Geraldine Venthoye</a:t>
            </a: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endParaRPr lang="en-GB" sz="1100" dirty="0">
              <a:solidFill>
                <a:schemeClr val="tx1"/>
              </a:solidFill>
            </a:endParaRPr>
          </a:p>
          <a:p>
            <a:r>
              <a:rPr lang="en-GB" sz="1100" dirty="0"/>
              <a:t>Respiratory Drug Delivery Congress, April 2020</a:t>
            </a:r>
            <a:endParaRPr lang="en-GB" sz="1100" dirty="0">
              <a:solidFill>
                <a:schemeClr val="tx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
        <p:nvSpPr>
          <p:cNvPr id="4" name="Rounded Rectangle 3"/>
          <p:cNvSpPr/>
          <p:nvPr/>
        </p:nvSpPr>
        <p:spPr>
          <a:xfrm>
            <a:off x="5085184" y="16300"/>
            <a:ext cx="1766098" cy="7920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accent5"/>
                </a:solidFill>
              </a:rPr>
              <a:t>View as Slide Show for Audio</a:t>
            </a:r>
            <a:endParaRPr lang="en-GB" sz="1200" dirty="0">
              <a:solidFill>
                <a:schemeClr val="accent5"/>
              </a:solidFill>
            </a:endParaRPr>
          </a:p>
        </p:txBody>
      </p:sp>
    </p:spTree>
    <p:extLst>
      <p:ext uri="{BB962C8B-B14F-4D97-AF65-F5344CB8AC3E}">
        <p14:creationId xmlns:p14="http://schemas.microsoft.com/office/powerpoint/2010/main" val="1173532390"/>
      </p:ext>
    </p:extLst>
  </p:cSld>
  <p:clrMapOvr>
    <a:masterClrMapping/>
  </p:clrMapOvr>
  <mc:AlternateContent xmlns:mc="http://schemas.openxmlformats.org/markup-compatibility/2006" xmlns:p14="http://schemas.microsoft.com/office/powerpoint/2010/main">
    <mc:Choice Requires="p14">
      <p:transition spd="slow" p14:dur="2000" advTm="58354"/>
    </mc:Choice>
    <mc:Fallback xmlns="">
      <p:transition spd="slow" advTm="5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5"/>
          <a:stretch>
            <a:fillRect/>
          </a:stretch>
        </p:blipFill>
        <p:spPr>
          <a:xfrm>
            <a:off x="1988840" y="699542"/>
            <a:ext cx="4581128" cy="1901541"/>
          </a:xfrm>
          <a:prstGeom prst="rect">
            <a:avLst/>
          </a:prstGeom>
          <a:ln w="12700">
            <a:solidFill>
              <a:srgbClr val="F2F2F2"/>
            </a:solidFill>
          </a:ln>
        </p:spPr>
      </p:pic>
      <p:sp>
        <p:nvSpPr>
          <p:cNvPr id="14" name="TextBox 13"/>
          <p:cNvSpPr txBox="1"/>
          <p:nvPr/>
        </p:nvSpPr>
        <p:spPr>
          <a:xfrm>
            <a:off x="349486" y="4071715"/>
            <a:ext cx="1532471" cy="184666"/>
          </a:xfrm>
          <a:prstGeom prst="rect">
            <a:avLst/>
          </a:prstGeom>
          <a:noFill/>
        </p:spPr>
        <p:txBody>
          <a:bodyPr wrap="square" lIns="0" tIns="0" rIns="0" bIns="0" rtlCol="0">
            <a:spAutoFit/>
          </a:bodyPr>
          <a:lstStyle/>
          <a:p>
            <a:r>
              <a:rPr lang="en-GB" sz="1200" b="1" dirty="0">
                <a:solidFill>
                  <a:schemeClr val="tx2"/>
                </a:solidFill>
              </a:rPr>
              <a:t>Low device retention</a:t>
            </a:r>
          </a:p>
        </p:txBody>
      </p:sp>
      <p:sp>
        <p:nvSpPr>
          <p:cNvPr id="15" name="TextBox 14"/>
          <p:cNvSpPr txBox="1"/>
          <p:nvPr/>
        </p:nvSpPr>
        <p:spPr>
          <a:xfrm>
            <a:off x="342001" y="3579572"/>
            <a:ext cx="1418658" cy="184666"/>
          </a:xfrm>
          <a:prstGeom prst="rect">
            <a:avLst/>
          </a:prstGeom>
          <a:noFill/>
        </p:spPr>
        <p:txBody>
          <a:bodyPr wrap="square" lIns="0" tIns="0" rIns="0" bIns="0" rtlCol="0">
            <a:spAutoFit/>
          </a:bodyPr>
          <a:lstStyle/>
          <a:p>
            <a:r>
              <a:rPr lang="en-GB" sz="1200" b="1" dirty="0">
                <a:solidFill>
                  <a:schemeClr val="tx2"/>
                </a:solidFill>
              </a:rPr>
              <a:t>Consistent delivery</a:t>
            </a:r>
          </a:p>
        </p:txBody>
      </p:sp>
      <p:sp>
        <p:nvSpPr>
          <p:cNvPr id="16" name="TextBox 15"/>
          <p:cNvSpPr txBox="1"/>
          <p:nvPr/>
        </p:nvSpPr>
        <p:spPr>
          <a:xfrm>
            <a:off x="324000" y="1058863"/>
            <a:ext cx="1537280" cy="738664"/>
          </a:xfrm>
          <a:prstGeom prst="rect">
            <a:avLst/>
          </a:prstGeom>
          <a:noFill/>
        </p:spPr>
        <p:txBody>
          <a:bodyPr wrap="square" lIns="0" tIns="0" rIns="0" bIns="0" rtlCol="0">
            <a:spAutoFit/>
          </a:bodyPr>
          <a:lstStyle/>
          <a:p>
            <a:r>
              <a:rPr lang="en-GB" sz="1200" b="1" dirty="0" smtClean="0">
                <a:solidFill>
                  <a:schemeClr val="tx2"/>
                </a:solidFill>
              </a:rPr>
              <a:t>High and deep </a:t>
            </a:r>
            <a:r>
              <a:rPr lang="en-GB" sz="1200" b="1" dirty="0">
                <a:solidFill>
                  <a:schemeClr val="tx2"/>
                </a:solidFill>
              </a:rPr>
              <a:t>lung </a:t>
            </a:r>
            <a:r>
              <a:rPr lang="en-GB" sz="1200" b="1" dirty="0" smtClean="0">
                <a:solidFill>
                  <a:schemeClr val="tx2"/>
                </a:solidFill>
              </a:rPr>
              <a:t>deposition with AKITA</a:t>
            </a:r>
            <a:r>
              <a:rPr lang="en-GB" sz="1200" b="1" baseline="30000" dirty="0" smtClean="0">
                <a:solidFill>
                  <a:schemeClr val="tx2"/>
                </a:solidFill>
              </a:rPr>
              <a:t>®</a:t>
            </a:r>
            <a:r>
              <a:rPr lang="en-GB" sz="1200" b="1" dirty="0" smtClean="0">
                <a:solidFill>
                  <a:schemeClr val="tx2"/>
                </a:solidFill>
              </a:rPr>
              <a:t> smart jet nebuliser</a:t>
            </a:r>
            <a:endParaRPr lang="en-GB" sz="1200" b="1" dirty="0">
              <a:solidFill>
                <a:schemeClr val="tx2"/>
              </a:solidFill>
            </a:endParaRPr>
          </a:p>
        </p:txBody>
      </p:sp>
      <p:grpSp>
        <p:nvGrpSpPr>
          <p:cNvPr id="18" name="Group 17"/>
          <p:cNvGrpSpPr/>
          <p:nvPr/>
        </p:nvGrpSpPr>
        <p:grpSpPr>
          <a:xfrm>
            <a:off x="3129586" y="2797633"/>
            <a:ext cx="3467766" cy="1718333"/>
            <a:chOff x="245239" y="1254664"/>
            <a:chExt cx="8684410" cy="4502080"/>
          </a:xfrm>
        </p:grpSpPr>
        <p:sp>
          <p:nvSpPr>
            <p:cNvPr id="19" name="Rectangle 18"/>
            <p:cNvSpPr/>
            <p:nvPr/>
          </p:nvSpPr>
          <p:spPr>
            <a:xfrm>
              <a:off x="245239" y="1254664"/>
              <a:ext cx="8684410" cy="4502080"/>
            </a:xfrm>
            <a:prstGeom prst="rect">
              <a:avLst/>
            </a:prstGeom>
            <a:solidFill>
              <a:sysClr val="window" lastClr="FFFFFF"/>
            </a:solidFill>
            <a:ln w="12700" cap="flat" cmpd="sng" algn="ctr">
              <a:solidFill>
                <a:srgbClr val="F2F2F2"/>
              </a:solidFill>
              <a:prstDash val="solid"/>
              <a:miter lim="800000"/>
            </a:ln>
            <a:effectLst/>
          </p:spPr>
          <p:txBody>
            <a:bodyPr rtlCol="0" anchor="t"/>
            <a:lstStyle/>
            <a:p>
              <a:pPr defTabSz="586496">
                <a:defRPr/>
              </a:pPr>
              <a:endParaRPr lang="en-US" sz="1155" kern="0" dirty="0">
                <a:solidFill>
                  <a:prstClr val="black">
                    <a:lumMod val="65000"/>
                    <a:lumOff val="35000"/>
                  </a:prstClr>
                </a:solidFill>
                <a:latin typeface="Arial" panose="020B0604020202020204" pitchFamily="34" charset="0"/>
              </a:endParaRPr>
            </a:p>
            <a:p>
              <a:pPr marL="183280" indent="-183280" defTabSz="586496">
                <a:buFont typeface="Arial" charset="0"/>
                <a:buChar char="•"/>
                <a:defRPr/>
              </a:pPr>
              <a:endParaRPr lang="en-US" sz="1155" kern="0" dirty="0">
                <a:solidFill>
                  <a:prstClr val="black">
                    <a:lumMod val="65000"/>
                    <a:lumOff val="35000"/>
                  </a:prstClr>
                </a:solidFill>
                <a:latin typeface="Arial" panose="020B0604020202020204" pitchFamily="34" charset="0"/>
              </a:endParaRPr>
            </a:p>
            <a:p>
              <a:pPr marL="0" lvl="8" defTabSz="586496">
                <a:defRPr/>
              </a:pPr>
              <a:endParaRPr lang="en-US" sz="1155" kern="0" dirty="0">
                <a:solidFill>
                  <a:prstClr val="black">
                    <a:lumMod val="65000"/>
                    <a:lumOff val="35000"/>
                  </a:prstClr>
                </a:solidFill>
                <a:latin typeface="Arial" panose="020B0604020202020204" pitchFamily="34" charset="0"/>
              </a:endParaRPr>
            </a:p>
            <a:p>
              <a:pPr marL="0" lvl="8" defTabSz="586496">
                <a:defRPr/>
              </a:pPr>
              <a:endParaRPr lang="en-US" sz="641" kern="0" dirty="0">
                <a:solidFill>
                  <a:prstClr val="black">
                    <a:lumMod val="65000"/>
                    <a:lumOff val="35000"/>
                  </a:prstClr>
                </a:solidFill>
                <a:latin typeface="Arial" panose="020B0604020202020204" pitchFamily="34" charset="0"/>
              </a:endParaRPr>
            </a:p>
          </p:txBody>
        </p:sp>
        <p:pic>
          <p:nvPicPr>
            <p:cNvPr id="20" name="Picture 1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2329" y="1300460"/>
              <a:ext cx="7524574" cy="4232573"/>
            </a:xfrm>
            <a:prstGeom prst="rect">
              <a:avLst/>
            </a:prstGeom>
            <a:ln w="12700">
              <a:noFill/>
            </a:ln>
          </p:spPr>
        </p:pic>
        <p:pic>
          <p:nvPicPr>
            <p:cNvPr id="23" name="Picture 22"/>
            <p:cNvPicPr>
              <a:picLocks noChangeAspect="1"/>
            </p:cNvPicPr>
            <p:nvPr/>
          </p:nvPicPr>
          <p:blipFill rotWithShape="1">
            <a:blip r:embed="rId7"/>
            <a:srcRect t="-1" r="63580" b="41182"/>
            <a:stretch/>
          </p:blipFill>
          <p:spPr>
            <a:xfrm>
              <a:off x="4868214" y="1730584"/>
              <a:ext cx="3075002" cy="1004026"/>
            </a:xfrm>
            <a:prstGeom prst="rect">
              <a:avLst/>
            </a:prstGeom>
            <a:ln w="12700">
              <a:solidFill>
                <a:schemeClr val="bg1">
                  <a:lumMod val="65000"/>
                </a:schemeClr>
              </a:solidFill>
            </a:ln>
          </p:spPr>
        </p:pic>
      </p:grpSp>
      <p:sp>
        <p:nvSpPr>
          <p:cNvPr id="2" name="Title 1"/>
          <p:cNvSpPr>
            <a:spLocks noGrp="1"/>
          </p:cNvSpPr>
          <p:nvPr>
            <p:ph type="title"/>
          </p:nvPr>
        </p:nvSpPr>
        <p:spPr/>
        <p:txBody>
          <a:bodyPr/>
          <a:lstStyle/>
          <a:p>
            <a:r>
              <a:rPr lang="en-GB" dirty="0" smtClean="0"/>
              <a:t>Advantages of Smart </a:t>
            </a:r>
            <a:r>
              <a:rPr lang="en-GB" dirty="0"/>
              <a:t>N</a:t>
            </a:r>
            <a:r>
              <a:rPr lang="en-GB" dirty="0" smtClean="0"/>
              <a:t>ebulisation and FOX</a:t>
            </a:r>
            <a:r>
              <a:rPr lang="en-GB" baseline="30000" dirty="0" smtClean="0"/>
              <a:t>®</a:t>
            </a:r>
            <a:r>
              <a:rPr lang="en-GB" dirty="0" smtClean="0"/>
              <a:t> Specifically</a:t>
            </a:r>
            <a:endParaRPr lang="en-GB" dirty="0"/>
          </a:p>
        </p:txBody>
      </p:sp>
      <p:sp>
        <p:nvSpPr>
          <p:cNvPr id="25" name="TextBox 24"/>
          <p:cNvSpPr txBox="1"/>
          <p:nvPr/>
        </p:nvSpPr>
        <p:spPr>
          <a:xfrm>
            <a:off x="342001" y="3821617"/>
            <a:ext cx="1179810" cy="184666"/>
          </a:xfrm>
          <a:prstGeom prst="rect">
            <a:avLst/>
          </a:prstGeom>
          <a:noFill/>
        </p:spPr>
        <p:txBody>
          <a:bodyPr wrap="square" lIns="0" tIns="0" rIns="0" bIns="0" rtlCol="0">
            <a:spAutoFit/>
          </a:bodyPr>
          <a:lstStyle/>
          <a:p>
            <a:r>
              <a:rPr lang="en-GB" sz="1200" b="1" dirty="0">
                <a:solidFill>
                  <a:schemeClr val="tx2"/>
                </a:solidFill>
              </a:rPr>
              <a:t>Material sparing</a:t>
            </a:r>
          </a:p>
        </p:txBody>
      </p:sp>
      <p:sp>
        <p:nvSpPr>
          <p:cNvPr id="26" name="TextBox 25"/>
          <p:cNvSpPr txBox="1"/>
          <p:nvPr/>
        </p:nvSpPr>
        <p:spPr>
          <a:xfrm>
            <a:off x="324000" y="2968195"/>
            <a:ext cx="2457404" cy="553998"/>
          </a:xfrm>
          <a:prstGeom prst="rect">
            <a:avLst/>
          </a:prstGeom>
          <a:noFill/>
        </p:spPr>
        <p:txBody>
          <a:bodyPr wrap="square" lIns="0" tIns="0" rIns="0" bIns="0" rtlCol="0">
            <a:spAutoFit/>
          </a:bodyPr>
          <a:lstStyle/>
          <a:p>
            <a:r>
              <a:rPr lang="en-GB" sz="1200" b="1" dirty="0" smtClean="0">
                <a:solidFill>
                  <a:schemeClr val="tx2"/>
                </a:solidFill>
              </a:rPr>
              <a:t>FOX</a:t>
            </a:r>
            <a:r>
              <a:rPr lang="en-GB" sz="1200" b="1" baseline="30000" dirty="0" smtClean="0">
                <a:solidFill>
                  <a:schemeClr val="tx2"/>
                </a:solidFill>
              </a:rPr>
              <a:t>®</a:t>
            </a:r>
            <a:r>
              <a:rPr lang="en-GB" sz="1200" b="1" dirty="0" smtClean="0">
                <a:solidFill>
                  <a:schemeClr val="tx2"/>
                </a:solidFill>
              </a:rPr>
              <a:t> Advantages</a:t>
            </a:r>
          </a:p>
          <a:p>
            <a:r>
              <a:rPr lang="en-GB" sz="1200" b="1" dirty="0" smtClean="0">
                <a:solidFill>
                  <a:schemeClr val="tx2"/>
                </a:solidFill>
              </a:rPr>
              <a:t>Minimal </a:t>
            </a:r>
            <a:r>
              <a:rPr lang="en-GB" sz="1200" b="1" dirty="0">
                <a:solidFill>
                  <a:schemeClr val="tx2"/>
                </a:solidFill>
              </a:rPr>
              <a:t>formulation development</a:t>
            </a:r>
          </a:p>
          <a:p>
            <a:r>
              <a:rPr lang="en-GB" sz="1200" dirty="0">
                <a:solidFill>
                  <a:schemeClr val="tx2"/>
                </a:solidFill>
              </a:rPr>
              <a:t>(Soluble Molecules)</a:t>
            </a:r>
          </a:p>
        </p:txBody>
      </p:sp>
      <p:sp>
        <p:nvSpPr>
          <p:cNvPr id="3" name="Rounded Rectangle 2"/>
          <p:cNvSpPr/>
          <p:nvPr/>
        </p:nvSpPr>
        <p:spPr>
          <a:xfrm>
            <a:off x="2578432" y="4518555"/>
            <a:ext cx="1514409" cy="54265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496"/>
            <a:r>
              <a:rPr lang="en-US" sz="900" dirty="0">
                <a:solidFill>
                  <a:srgbClr val="002060"/>
                </a:solidFill>
                <a:latin typeface="Arial" panose="020B0604020202020204" pitchFamily="34" charset="0"/>
              </a:rPr>
              <a:t>High lung deposition with slow flowrate and </a:t>
            </a:r>
            <a:r>
              <a:rPr lang="en-US" sz="900" dirty="0" smtClean="0">
                <a:solidFill>
                  <a:srgbClr val="002060"/>
                </a:solidFill>
                <a:latin typeface="Arial" panose="020B0604020202020204" pitchFamily="34" charset="0"/>
              </a:rPr>
              <a:t>synchronised </a:t>
            </a:r>
            <a:r>
              <a:rPr lang="en-US" sz="900" dirty="0">
                <a:solidFill>
                  <a:srgbClr val="002060"/>
                </a:solidFill>
                <a:latin typeface="Arial" panose="020B0604020202020204" pitchFamily="34" charset="0"/>
              </a:rPr>
              <a:t>release</a:t>
            </a:r>
          </a:p>
        </p:txBody>
      </p:sp>
      <p:cxnSp>
        <p:nvCxnSpPr>
          <p:cNvPr id="6" name="Straight Arrow Connector 5"/>
          <p:cNvCxnSpPr>
            <a:stCxn id="3" idx="0"/>
          </p:cNvCxnSpPr>
          <p:nvPr/>
        </p:nvCxnSpPr>
        <p:spPr>
          <a:xfrm flipV="1">
            <a:off x="3335637" y="3670925"/>
            <a:ext cx="843467" cy="847630"/>
          </a:xfrm>
          <a:prstGeom prst="straightConnector1">
            <a:avLst/>
          </a:prstGeom>
          <a:ln w="9525" cmpd="sng">
            <a:solidFill>
              <a:srgbClr val="003057"/>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4578887" y="4515966"/>
            <a:ext cx="1514409" cy="54265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496"/>
            <a:r>
              <a:rPr lang="en-US" sz="900" dirty="0" smtClean="0">
                <a:solidFill>
                  <a:srgbClr val="002060"/>
                </a:solidFill>
                <a:latin typeface="Arial" panose="020B0604020202020204" pitchFamily="34" charset="0"/>
              </a:rPr>
              <a:t>Interaction </a:t>
            </a:r>
            <a:r>
              <a:rPr lang="en-US" sz="900" dirty="0">
                <a:solidFill>
                  <a:srgbClr val="002060"/>
                </a:solidFill>
                <a:latin typeface="Arial" panose="020B0604020202020204" pitchFamily="34" charset="0"/>
              </a:rPr>
              <a:t>between flow rate and particle size </a:t>
            </a:r>
            <a:r>
              <a:rPr lang="en-US" sz="900" dirty="0" smtClean="0">
                <a:solidFill>
                  <a:srgbClr val="002060"/>
                </a:solidFill>
                <a:latin typeface="Arial" panose="020B0604020202020204" pitchFamily="34" charset="0"/>
              </a:rPr>
              <a:t>changes</a:t>
            </a:r>
            <a:endParaRPr lang="en-US" sz="900" dirty="0">
              <a:solidFill>
                <a:srgbClr val="002060"/>
              </a:solidFill>
              <a:latin typeface="Arial" panose="020B0604020202020204" pitchFamily="34" charset="0"/>
            </a:endParaRPr>
          </a:p>
        </p:txBody>
      </p:sp>
      <p:cxnSp>
        <p:nvCxnSpPr>
          <p:cNvPr id="27" name="Straight Arrow Connector 26"/>
          <p:cNvCxnSpPr/>
          <p:nvPr/>
        </p:nvCxnSpPr>
        <p:spPr>
          <a:xfrm flipV="1">
            <a:off x="5360722" y="3913950"/>
            <a:ext cx="372534" cy="595017"/>
          </a:xfrm>
          <a:prstGeom prst="straightConnector1">
            <a:avLst/>
          </a:prstGeom>
          <a:ln w="9525" cmpd="sng">
            <a:solidFill>
              <a:srgbClr val="003057"/>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2168861" y="822577"/>
            <a:ext cx="936104" cy="16061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496"/>
            <a:r>
              <a:rPr lang="en-US" sz="900" b="1" dirty="0" smtClean="0">
                <a:solidFill>
                  <a:srgbClr val="002060"/>
                </a:solidFill>
                <a:latin typeface="Arial" panose="020B0604020202020204" pitchFamily="34" charset="0"/>
              </a:rPr>
              <a:t>AKITA</a:t>
            </a:r>
            <a:r>
              <a:rPr lang="en-US" sz="900" b="1" baseline="30000" dirty="0" smtClean="0">
                <a:solidFill>
                  <a:srgbClr val="002060"/>
                </a:solidFill>
                <a:latin typeface="Arial" panose="020B0604020202020204" pitchFamily="34" charset="0"/>
              </a:rPr>
              <a:t>®</a:t>
            </a:r>
            <a:r>
              <a:rPr lang="en-US" sz="900" b="1" dirty="0" smtClean="0">
                <a:solidFill>
                  <a:srgbClr val="002060"/>
                </a:solidFill>
                <a:latin typeface="Arial" panose="020B0604020202020204" pitchFamily="34" charset="0"/>
              </a:rPr>
              <a:t> JET</a:t>
            </a:r>
            <a:endParaRPr lang="en-US" sz="900" b="1" dirty="0">
              <a:solidFill>
                <a:srgbClr val="002060"/>
              </a:solidFill>
              <a:latin typeface="Arial" panose="020B0604020202020204" pitchFamily="34" charset="0"/>
            </a:endParaRPr>
          </a:p>
        </p:txBody>
      </p:sp>
      <p:sp>
        <p:nvSpPr>
          <p:cNvPr id="29" name="Rounded Rectangle 28"/>
          <p:cNvSpPr/>
          <p:nvPr/>
        </p:nvSpPr>
        <p:spPr>
          <a:xfrm>
            <a:off x="4315956" y="822576"/>
            <a:ext cx="2069280" cy="16061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86496"/>
            <a:r>
              <a:rPr lang="en-US" sz="900" b="1" dirty="0" smtClean="0">
                <a:solidFill>
                  <a:srgbClr val="002060"/>
                </a:solidFill>
                <a:latin typeface="Arial" panose="020B0604020202020204" pitchFamily="34" charset="0"/>
              </a:rPr>
              <a:t>CONVENTIONAL JET NEBULISER</a:t>
            </a:r>
            <a:endParaRPr lang="en-US" sz="900" b="1" dirty="0">
              <a:solidFill>
                <a:srgbClr val="002060"/>
              </a:solidFill>
              <a:latin typeface="Arial" panose="020B0604020202020204"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3174597968"/>
      </p:ext>
    </p:extLst>
  </p:cSld>
  <p:clrMapOvr>
    <a:masterClrMapping/>
  </p:clrMapOvr>
  <mc:AlternateContent xmlns:mc="http://schemas.openxmlformats.org/markup-compatibility/2006" xmlns:p14="http://schemas.microsoft.com/office/powerpoint/2010/main">
    <mc:Choice Requires="p14">
      <p:transition spd="slow" p14:dur="2000" advTm="148788"/>
    </mc:Choice>
    <mc:Fallback xmlns="">
      <p:transition spd="slow" advTm="14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Smart nebulisation offers many advantages to accelerate </a:t>
            </a:r>
            <a:br>
              <a:rPr lang="en-GB" dirty="0"/>
            </a:br>
            <a:r>
              <a:rPr lang="en-GB" dirty="0"/>
              <a:t>and de-risk an early-stage development</a:t>
            </a:r>
          </a:p>
        </p:txBody>
      </p:sp>
      <p:sp>
        <p:nvSpPr>
          <p:cNvPr id="7" name="Text Placeholder 8">
            <a:extLst>
              <a:ext uri="{FF2B5EF4-FFF2-40B4-BE49-F238E27FC236}">
                <a16:creationId xmlns:a16="http://schemas.microsoft.com/office/drawing/2014/main" id="{B51479A7-CA68-4FAE-8281-FC1EFF346CCF}"/>
              </a:ext>
            </a:extLst>
          </p:cNvPr>
          <p:cNvSpPr txBox="1">
            <a:spLocks/>
          </p:cNvSpPr>
          <p:nvPr/>
        </p:nvSpPr>
        <p:spPr>
          <a:xfrm>
            <a:off x="342002" y="2067693"/>
            <a:ext cx="2870974" cy="2304281"/>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400" dirty="0" smtClean="0">
                <a:solidFill>
                  <a:schemeClr val="tx2"/>
                </a:solidFill>
              </a:rPr>
              <a:t>Consider smart </a:t>
            </a:r>
            <a:r>
              <a:rPr lang="en-GB" sz="1400" dirty="0">
                <a:solidFill>
                  <a:schemeClr val="tx2"/>
                </a:solidFill>
              </a:rPr>
              <a:t>nebulisation </a:t>
            </a:r>
            <a:r>
              <a:rPr lang="en-GB" sz="1400" dirty="0" smtClean="0">
                <a:solidFill>
                  <a:schemeClr val="tx2"/>
                </a:solidFill>
              </a:rPr>
              <a:t>for:</a:t>
            </a:r>
            <a:endParaRPr lang="en-GB" sz="1400" dirty="0">
              <a:solidFill>
                <a:schemeClr val="tx2"/>
              </a:solidFill>
            </a:endParaRPr>
          </a:p>
          <a:p>
            <a:pPr marL="144000" lvl="1" indent="-144000">
              <a:spcBef>
                <a:spcPts val="600"/>
              </a:spcBef>
            </a:pPr>
            <a:r>
              <a:rPr lang="en-GB" sz="1400" dirty="0">
                <a:solidFill>
                  <a:schemeClr val="tx1"/>
                </a:solidFill>
              </a:rPr>
              <a:t>High lung deposition to maximise </a:t>
            </a:r>
            <a:r>
              <a:rPr lang="en-GB" sz="1400" dirty="0" smtClean="0">
                <a:solidFill>
                  <a:schemeClr val="tx1"/>
                </a:solidFill>
              </a:rPr>
              <a:t>probability </a:t>
            </a:r>
            <a:r>
              <a:rPr lang="en-GB" sz="1400" dirty="0">
                <a:solidFill>
                  <a:schemeClr val="tx1"/>
                </a:solidFill>
              </a:rPr>
              <a:t>of success</a:t>
            </a:r>
          </a:p>
          <a:p>
            <a:pPr marL="144000" lvl="1" indent="-144000">
              <a:spcBef>
                <a:spcPts val="600"/>
              </a:spcBef>
            </a:pPr>
            <a:r>
              <a:rPr lang="en-GB" sz="1400" dirty="0">
                <a:solidFill>
                  <a:schemeClr val="tx1"/>
                </a:solidFill>
              </a:rPr>
              <a:t>Less complex formulation development</a:t>
            </a:r>
          </a:p>
          <a:p>
            <a:pPr marL="144000" lvl="1" indent="-144000">
              <a:spcBef>
                <a:spcPts val="600"/>
              </a:spcBef>
            </a:pPr>
            <a:r>
              <a:rPr lang="en-GB" sz="1400" dirty="0">
                <a:solidFill>
                  <a:schemeClr val="tx1"/>
                </a:solidFill>
              </a:rPr>
              <a:t>Consistent delivery</a:t>
            </a:r>
          </a:p>
          <a:p>
            <a:pPr marL="144000" lvl="1" indent="-144000">
              <a:spcBef>
                <a:spcPts val="600"/>
              </a:spcBef>
            </a:pPr>
            <a:r>
              <a:rPr lang="en-GB" sz="1400" dirty="0">
                <a:solidFill>
                  <a:schemeClr val="tx1"/>
                </a:solidFill>
              </a:rPr>
              <a:t>API sparing </a:t>
            </a:r>
          </a:p>
        </p:txBody>
      </p:sp>
      <p:sp>
        <p:nvSpPr>
          <p:cNvPr id="4" name="Text Placeholder 8">
            <a:extLst>
              <a:ext uri="{FF2B5EF4-FFF2-40B4-BE49-F238E27FC236}">
                <a16:creationId xmlns:a16="http://schemas.microsoft.com/office/drawing/2014/main" id="{B51479A7-CA68-4FAE-8281-FC1EFF346CCF}"/>
              </a:ext>
            </a:extLst>
          </p:cNvPr>
          <p:cNvSpPr txBox="1">
            <a:spLocks/>
          </p:cNvSpPr>
          <p:nvPr/>
        </p:nvSpPr>
        <p:spPr>
          <a:xfrm>
            <a:off x="342001" y="1131590"/>
            <a:ext cx="3951095" cy="864096"/>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400" dirty="0" smtClean="0">
                <a:solidFill>
                  <a:schemeClr val="tx2"/>
                </a:solidFill>
              </a:rPr>
              <a:t>A comprehensive review of factors is required to select the </a:t>
            </a:r>
            <a:r>
              <a:rPr lang="en-GB" sz="1400" dirty="0">
                <a:solidFill>
                  <a:schemeClr val="tx2"/>
                </a:solidFill>
              </a:rPr>
              <a:t>most appropriate delivery platform </a:t>
            </a:r>
            <a:r>
              <a:rPr lang="en-GB" sz="1400" dirty="0" smtClean="0">
                <a:solidFill>
                  <a:schemeClr val="tx2"/>
                </a:solidFill>
              </a:rPr>
              <a:t>technology</a:t>
            </a:r>
            <a:endParaRPr lang="en-GB" sz="1400" dirty="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767786628"/>
      </p:ext>
    </p:extLst>
  </p:cSld>
  <p:clrMapOvr>
    <a:masterClrMapping/>
  </p:clrMapOvr>
  <mc:AlternateContent xmlns:mc="http://schemas.openxmlformats.org/markup-compatibility/2006" xmlns:p14="http://schemas.microsoft.com/office/powerpoint/2010/main">
    <mc:Choice Requires="p14">
      <p:transition spd="slow" p14:dur="2000" advTm="34464"/>
    </mc:Choice>
    <mc:Fallback xmlns="">
      <p:transition spd="slow" advTm="3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000" y="3851997"/>
            <a:ext cx="4167120" cy="615553"/>
          </a:xfrm>
        </p:spPr>
        <p:txBody>
          <a:bodyPr/>
          <a:lstStyle/>
          <a:p>
            <a:r>
              <a:rPr lang="en-GB" dirty="0"/>
              <a:t>Dry powder inhaler </a:t>
            </a:r>
            <a:r>
              <a:rPr lang="en-GB" dirty="0" smtClean="0"/>
              <a:t>scale-up </a:t>
            </a:r>
            <a:r>
              <a:rPr lang="en-GB" dirty="0"/>
              <a:t>and industrialisation</a:t>
            </a:r>
          </a:p>
        </p:txBody>
      </p:sp>
      <p:sp>
        <p:nvSpPr>
          <p:cNvPr id="3" name="Subtitle 2"/>
          <p:cNvSpPr>
            <a:spLocks noGrp="1"/>
          </p:cNvSpPr>
          <p:nvPr>
            <p:ph type="subTitle" idx="1"/>
          </p:nvPr>
        </p:nvSpPr>
        <p:spPr/>
        <p:txBody>
          <a:bodyPr/>
          <a:lstStyle/>
          <a:p>
            <a:r>
              <a:rPr lang="en-GB" dirty="0" smtClean="0"/>
              <a:t>Nikki Willis, Vice President – Pharmaceutical Development</a:t>
            </a:r>
            <a:endParaRPr lang="en-GB" dirty="0"/>
          </a:p>
        </p:txBody>
      </p:sp>
    </p:spTree>
    <p:extLst>
      <p:ext uri="{BB962C8B-B14F-4D97-AF65-F5344CB8AC3E}">
        <p14:creationId xmlns:p14="http://schemas.microsoft.com/office/powerpoint/2010/main" val="25826941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42001" y="289552"/>
            <a:ext cx="6192150" cy="492443"/>
          </a:xfrm>
        </p:spPr>
        <p:txBody>
          <a:bodyPr/>
          <a:lstStyle/>
          <a:p>
            <a:r>
              <a:rPr lang="en-GB" dirty="0"/>
              <a:t>Building scalability into a development </a:t>
            </a:r>
            <a:r>
              <a:rPr lang="en-GB" dirty="0" smtClean="0"/>
              <a:t>programme </a:t>
            </a:r>
            <a:br>
              <a:rPr lang="en-GB" dirty="0" smtClean="0"/>
            </a:br>
            <a:r>
              <a:rPr lang="en-GB" dirty="0" smtClean="0"/>
              <a:t>is </a:t>
            </a:r>
            <a:r>
              <a:rPr lang="en-GB" dirty="0"/>
              <a:t>essential for success</a:t>
            </a:r>
          </a:p>
        </p:txBody>
      </p:sp>
      <p:sp>
        <p:nvSpPr>
          <p:cNvPr id="7" name="Text Placeholder 8">
            <a:extLst>
              <a:ext uri="{FF2B5EF4-FFF2-40B4-BE49-F238E27FC236}">
                <a16:creationId xmlns:a16="http://schemas.microsoft.com/office/drawing/2014/main" id="{5EE78206-A1D3-4604-8DE4-D8E0E78AF26C}"/>
              </a:ext>
            </a:extLst>
          </p:cNvPr>
          <p:cNvSpPr txBox="1">
            <a:spLocks/>
          </p:cNvSpPr>
          <p:nvPr/>
        </p:nvSpPr>
        <p:spPr>
          <a:xfrm>
            <a:off x="342002" y="1058863"/>
            <a:ext cx="3303022" cy="3313112"/>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400" dirty="0">
                <a:solidFill>
                  <a:schemeClr val="tx2"/>
                </a:solidFill>
              </a:rPr>
              <a:t>How can I be assured that the delivery platform selected is fit-for-purpose?</a:t>
            </a:r>
          </a:p>
          <a:p>
            <a:pPr marL="144000" lvl="1" indent="-144000">
              <a:spcBef>
                <a:spcPts val="600"/>
              </a:spcBef>
            </a:pPr>
            <a:r>
              <a:rPr lang="en-GB" dirty="0">
                <a:solidFill>
                  <a:schemeClr val="tx1"/>
                </a:solidFill>
              </a:rPr>
              <a:t>From a design and manufacturing perspective</a:t>
            </a:r>
          </a:p>
          <a:p>
            <a:pPr marL="144000" lvl="1" indent="-144000"/>
            <a:r>
              <a:rPr lang="en-GB" dirty="0">
                <a:solidFill>
                  <a:schemeClr val="tx1"/>
                </a:solidFill>
              </a:rPr>
              <a:t>From a patient use perspective</a:t>
            </a:r>
          </a:p>
          <a:p>
            <a:endParaRPr lang="en-GB" sz="1400" dirty="0">
              <a:solidFill>
                <a:schemeClr val="tx2"/>
              </a:solidFill>
            </a:endParaRPr>
          </a:p>
          <a:p>
            <a:r>
              <a:rPr lang="en-GB" sz="1400" dirty="0">
                <a:solidFill>
                  <a:schemeClr val="tx2"/>
                </a:solidFill>
              </a:rPr>
              <a:t>How can I minimise material requirements and costs in development?</a:t>
            </a:r>
          </a:p>
          <a:p>
            <a:endParaRPr lang="en-GB" dirty="0">
              <a:solidFill>
                <a:schemeClr val="tx2"/>
              </a:solidFill>
            </a:endParaRPr>
          </a:p>
          <a:p>
            <a:endParaRPr lang="en-GB" dirty="0" smtClean="0">
              <a:solidFill>
                <a:schemeClr val="tx2"/>
              </a:solidFill>
            </a:endParaRPr>
          </a:p>
          <a:p>
            <a:pPr>
              <a:spcAft>
                <a:spcPts val="0"/>
              </a:spcAft>
            </a:pPr>
            <a:r>
              <a:rPr lang="en-GB" sz="1400" dirty="0" smtClean="0">
                <a:solidFill>
                  <a:schemeClr val="tx2"/>
                </a:solidFill>
              </a:rPr>
              <a:t>How </a:t>
            </a:r>
            <a:r>
              <a:rPr lang="en-GB" sz="1400" dirty="0">
                <a:solidFill>
                  <a:schemeClr val="tx2"/>
                </a:solidFill>
              </a:rPr>
              <a:t>can I minimise the risk </a:t>
            </a:r>
            <a:endParaRPr lang="en-GB" sz="1400" dirty="0" smtClean="0">
              <a:solidFill>
                <a:schemeClr val="tx2"/>
              </a:solidFill>
            </a:endParaRPr>
          </a:p>
          <a:p>
            <a:pPr>
              <a:spcAft>
                <a:spcPts val="0"/>
              </a:spcAft>
            </a:pPr>
            <a:r>
              <a:rPr lang="en-GB" sz="1400" dirty="0" smtClean="0">
                <a:solidFill>
                  <a:schemeClr val="tx2"/>
                </a:solidFill>
              </a:rPr>
              <a:t>associated </a:t>
            </a:r>
            <a:r>
              <a:rPr lang="en-GB" sz="1400" dirty="0">
                <a:solidFill>
                  <a:schemeClr val="tx2"/>
                </a:solidFill>
              </a:rPr>
              <a:t>with the scale up of manufacturing processes?</a:t>
            </a:r>
          </a:p>
          <a:p>
            <a:endParaRPr lang="en-GB" dirty="0"/>
          </a:p>
          <a:p>
            <a:endParaRPr lang="en-GB" dirty="0"/>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4738" y="4440238"/>
            <a:ext cx="487362" cy="487362"/>
          </a:xfrm>
          <a:prstGeom prst="rect">
            <a:avLst/>
          </a:prstGeom>
        </p:spPr>
      </p:pic>
    </p:spTree>
    <p:extLst>
      <p:ext uri="{BB962C8B-B14F-4D97-AF65-F5344CB8AC3E}">
        <p14:creationId xmlns:p14="http://schemas.microsoft.com/office/powerpoint/2010/main" val="3487910668"/>
      </p:ext>
    </p:extLst>
  </p:cSld>
  <p:clrMapOvr>
    <a:masterClrMapping/>
  </p:clrMapOvr>
  <mc:AlternateContent xmlns:mc="http://schemas.openxmlformats.org/markup-compatibility/2006" xmlns:p14="http://schemas.microsoft.com/office/powerpoint/2010/main">
    <mc:Choice Requires="p14">
      <p:transition spd="slow" p14:dur="2000" advTm="38089"/>
    </mc:Choice>
    <mc:Fallback xmlns="">
      <p:transition spd="slow" advTm="3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2001" y="289552"/>
            <a:ext cx="6192150" cy="246221"/>
          </a:xfrm>
        </p:spPr>
        <p:txBody>
          <a:bodyPr/>
          <a:lstStyle/>
          <a:p>
            <a:r>
              <a:rPr lang="en-GB" dirty="0"/>
              <a:t>Select a device with proven delivery principles to reduce risk</a:t>
            </a:r>
          </a:p>
        </p:txBody>
      </p:sp>
      <p:sp>
        <p:nvSpPr>
          <p:cNvPr id="9" name="Text Placeholder 8"/>
          <p:cNvSpPr>
            <a:spLocks noGrp="1"/>
          </p:cNvSpPr>
          <p:nvPr>
            <p:ph type="body" sz="quarter" idx="4294967295"/>
          </p:nvPr>
        </p:nvSpPr>
        <p:spPr>
          <a:xfrm>
            <a:off x="665163" y="1058863"/>
            <a:ext cx="6192837" cy="3313112"/>
          </a:xfrm>
        </p:spPr>
        <p:txBody>
          <a:bodyPr/>
          <a:lstStyle/>
          <a:p>
            <a:endParaRPr lang="en-GB" dirty="0"/>
          </a:p>
          <a:p>
            <a:endParaRPr lang="en-GB" dirty="0"/>
          </a:p>
          <a:p>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07" y="1923678"/>
            <a:ext cx="1673726" cy="221171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388" y="1298742"/>
            <a:ext cx="1673726" cy="221171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1168" y="673807"/>
            <a:ext cx="1673847" cy="2211710"/>
          </a:xfrm>
          <a:prstGeom prst="rect">
            <a:avLst/>
          </a:prstGeom>
        </p:spPr>
      </p:pic>
      <p:sp>
        <p:nvSpPr>
          <p:cNvPr id="13" name="Oval 12">
            <a:extLst>
              <a:ext uri="{FF2B5EF4-FFF2-40B4-BE49-F238E27FC236}">
                <a16:creationId xmlns:a16="http://schemas.microsoft.com/office/drawing/2014/main" id="{C26FE90C-EE54-42B3-AE2F-F206FD7AB8BF}"/>
              </a:ext>
            </a:extLst>
          </p:cNvPr>
          <p:cNvSpPr>
            <a:spLocks noChangeAspect="1"/>
          </p:cNvSpPr>
          <p:nvPr/>
        </p:nvSpPr>
        <p:spPr>
          <a:xfrm>
            <a:off x="1563333" y="3626269"/>
            <a:ext cx="864000" cy="864000"/>
          </a:xfrm>
          <a:prstGeom prst="ellipse">
            <a:avLst/>
          </a:prstGeom>
          <a:solidFill>
            <a:schemeClr val="accent3"/>
          </a:solidFill>
        </p:spPr>
        <p:txBody>
          <a:bodyPr wrap="square" lIns="0" tIns="0" rIns="0" bIns="0" rtlCol="0" anchor="ctr" anchorCtr="0">
            <a:noAutofit/>
          </a:bodyPr>
          <a:lstStyle/>
          <a:p>
            <a:pPr algn="ctr"/>
            <a:r>
              <a:rPr lang="en-GB" sz="800" b="1" dirty="0" err="1" smtClean="0">
                <a:solidFill>
                  <a:schemeClr val="bg1"/>
                </a:solidFill>
              </a:rPr>
              <a:t>GyroHaler</a:t>
            </a:r>
            <a:r>
              <a:rPr lang="en-GB" sz="800" b="1" baseline="30000" dirty="0" smtClean="0">
                <a:solidFill>
                  <a:schemeClr val="bg1"/>
                </a:solidFill>
              </a:rPr>
              <a:t>®</a:t>
            </a:r>
            <a:endParaRPr lang="en-GB" sz="800" b="1" dirty="0">
              <a:solidFill>
                <a:schemeClr val="bg1"/>
              </a:solidFill>
            </a:endParaRPr>
          </a:p>
        </p:txBody>
      </p:sp>
      <p:sp>
        <p:nvSpPr>
          <p:cNvPr id="14" name="Oval 13">
            <a:extLst>
              <a:ext uri="{FF2B5EF4-FFF2-40B4-BE49-F238E27FC236}">
                <a16:creationId xmlns:a16="http://schemas.microsoft.com/office/drawing/2014/main" id="{5F538C90-4B37-4544-AFA4-0FE359E3ECF6}"/>
              </a:ext>
            </a:extLst>
          </p:cNvPr>
          <p:cNvSpPr>
            <a:spLocks noChangeAspect="1"/>
          </p:cNvSpPr>
          <p:nvPr/>
        </p:nvSpPr>
        <p:spPr>
          <a:xfrm>
            <a:off x="3616742" y="3016421"/>
            <a:ext cx="864000" cy="864000"/>
          </a:xfrm>
          <a:prstGeom prst="ellipse">
            <a:avLst/>
          </a:prstGeom>
          <a:solidFill>
            <a:schemeClr val="accent3"/>
          </a:solidFill>
        </p:spPr>
        <p:txBody>
          <a:bodyPr wrap="square" lIns="0" tIns="0" rIns="0" bIns="0" rtlCol="0" anchor="ctr" anchorCtr="0">
            <a:noAutofit/>
          </a:bodyPr>
          <a:lstStyle/>
          <a:p>
            <a:pPr algn="ctr"/>
            <a:r>
              <a:rPr lang="en-GB" sz="800" b="1" dirty="0" smtClean="0">
                <a:solidFill>
                  <a:schemeClr val="bg1"/>
                </a:solidFill>
              </a:rPr>
              <a:t>Lever-</a:t>
            </a:r>
            <a:r>
              <a:rPr lang="en-GB" sz="800" b="1" dirty="0">
                <a:solidFill>
                  <a:schemeClr val="bg1"/>
                </a:solidFill>
              </a:rPr>
              <a:t>O</a:t>
            </a:r>
            <a:r>
              <a:rPr lang="en-GB" sz="800" b="1" dirty="0" smtClean="0">
                <a:solidFill>
                  <a:schemeClr val="bg1"/>
                </a:solidFill>
              </a:rPr>
              <a:t>perated </a:t>
            </a:r>
            <a:r>
              <a:rPr lang="en-GB" sz="800" b="1" dirty="0" err="1" smtClean="0">
                <a:solidFill>
                  <a:schemeClr val="bg1"/>
                </a:solidFill>
              </a:rPr>
              <a:t>Multidose</a:t>
            </a:r>
            <a:r>
              <a:rPr lang="en-GB" sz="800" b="1" dirty="0" smtClean="0">
                <a:solidFill>
                  <a:schemeClr val="bg1"/>
                </a:solidFill>
              </a:rPr>
              <a:t> Inhaler</a:t>
            </a:r>
            <a:endParaRPr lang="en-GB" sz="800" b="1" dirty="0">
              <a:solidFill>
                <a:schemeClr val="bg1"/>
              </a:solidFill>
            </a:endParaRPr>
          </a:p>
        </p:txBody>
      </p:sp>
      <p:sp>
        <p:nvSpPr>
          <p:cNvPr id="15" name="Oval 14">
            <a:extLst>
              <a:ext uri="{FF2B5EF4-FFF2-40B4-BE49-F238E27FC236}">
                <a16:creationId xmlns:a16="http://schemas.microsoft.com/office/drawing/2014/main" id="{7F76187F-4B03-486E-917D-AEE941B0A672}"/>
              </a:ext>
            </a:extLst>
          </p:cNvPr>
          <p:cNvSpPr>
            <a:spLocks noChangeAspect="1"/>
          </p:cNvSpPr>
          <p:nvPr/>
        </p:nvSpPr>
        <p:spPr>
          <a:xfrm>
            <a:off x="5670150" y="2406573"/>
            <a:ext cx="864000" cy="864000"/>
          </a:xfrm>
          <a:prstGeom prst="ellipse">
            <a:avLst/>
          </a:prstGeom>
          <a:solidFill>
            <a:schemeClr val="accent3"/>
          </a:solidFill>
        </p:spPr>
        <p:txBody>
          <a:bodyPr wrap="square" lIns="0" tIns="0" rIns="0" bIns="0" rtlCol="0" anchor="ctr" anchorCtr="0">
            <a:noAutofit/>
          </a:bodyPr>
          <a:lstStyle/>
          <a:p>
            <a:pPr algn="ctr"/>
            <a:r>
              <a:rPr lang="en-GB" sz="800" b="1" dirty="0" smtClean="0">
                <a:solidFill>
                  <a:schemeClr val="bg1"/>
                </a:solidFill>
              </a:rPr>
              <a:t>Open-Inhale-Close</a:t>
            </a:r>
            <a:endParaRPr lang="en-GB" sz="800" b="1" dirty="0">
              <a:solidFill>
                <a:schemeClr val="bg1"/>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54738" y="4440238"/>
            <a:ext cx="487362" cy="487362"/>
          </a:xfrm>
          <a:prstGeom prst="rect">
            <a:avLst/>
          </a:prstGeom>
        </p:spPr>
      </p:pic>
    </p:spTree>
    <p:extLst>
      <p:ext uri="{BB962C8B-B14F-4D97-AF65-F5344CB8AC3E}">
        <p14:creationId xmlns:p14="http://schemas.microsoft.com/office/powerpoint/2010/main" val="658571945"/>
      </p:ext>
    </p:extLst>
  </p:cSld>
  <p:clrMapOvr>
    <a:masterClrMapping/>
  </p:clrMapOvr>
  <mc:AlternateContent xmlns:mc="http://schemas.openxmlformats.org/markup-compatibility/2006" xmlns:p14="http://schemas.microsoft.com/office/powerpoint/2010/main">
    <mc:Choice Requires="p14">
      <p:transition spd="slow" p14:dur="2000" advTm="57864"/>
    </mc:Choice>
    <mc:Fallback xmlns="">
      <p:transition spd="slow" advTm="5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001" y="289552"/>
            <a:ext cx="6192150" cy="492443"/>
          </a:xfrm>
        </p:spPr>
        <p:txBody>
          <a:bodyPr/>
          <a:lstStyle/>
          <a:p>
            <a:r>
              <a:rPr lang="en-GB" dirty="0"/>
              <a:t>Considering scalability early gives you confidence to develop </a:t>
            </a:r>
            <a:br>
              <a:rPr lang="en-GB" dirty="0"/>
            </a:br>
            <a:r>
              <a:rPr lang="en-GB" dirty="0"/>
              <a:t>at pilot scale to realise efficiencies and minimise costs  </a:t>
            </a:r>
          </a:p>
        </p:txBody>
      </p:sp>
      <p:pic>
        <p:nvPicPr>
          <p:cNvPr id="9" name="Picture 8"/>
          <p:cNvPicPr>
            <a:picLocks noChangeAspect="1"/>
          </p:cNvPicPr>
          <p:nvPr/>
        </p:nvPicPr>
        <p:blipFill>
          <a:blip r:embed="rId5"/>
          <a:stretch>
            <a:fillRect/>
          </a:stretch>
        </p:blipFill>
        <p:spPr>
          <a:xfrm>
            <a:off x="156976" y="1851670"/>
            <a:ext cx="3618615" cy="2380729"/>
          </a:xfrm>
          <a:prstGeom prst="rect">
            <a:avLst/>
          </a:prstGeom>
          <a:ln w="12700">
            <a:solidFill>
              <a:srgbClr val="003057"/>
            </a:solidFill>
          </a:ln>
        </p:spPr>
      </p:pic>
      <p:pic>
        <p:nvPicPr>
          <p:cNvPr id="10" name="Picture 9"/>
          <p:cNvPicPr>
            <a:picLocks noChangeAspect="1"/>
          </p:cNvPicPr>
          <p:nvPr/>
        </p:nvPicPr>
        <p:blipFill rotWithShape="1">
          <a:blip r:embed="rId6"/>
          <a:srcRect r="26230"/>
          <a:stretch/>
        </p:blipFill>
        <p:spPr>
          <a:xfrm>
            <a:off x="3852111" y="1851670"/>
            <a:ext cx="2857593" cy="2380730"/>
          </a:xfrm>
          <a:prstGeom prst="rect">
            <a:avLst/>
          </a:prstGeom>
          <a:ln w="12700">
            <a:solidFill>
              <a:srgbClr val="003057"/>
            </a:solidFill>
          </a:ln>
        </p:spPr>
      </p:pic>
      <p:sp>
        <p:nvSpPr>
          <p:cNvPr id="4" name="TextBox 3"/>
          <p:cNvSpPr txBox="1"/>
          <p:nvPr/>
        </p:nvSpPr>
        <p:spPr>
          <a:xfrm>
            <a:off x="4452815" y="4295265"/>
            <a:ext cx="1656184" cy="261610"/>
          </a:xfrm>
          <a:prstGeom prst="rect">
            <a:avLst/>
          </a:prstGeom>
          <a:noFill/>
        </p:spPr>
        <p:txBody>
          <a:bodyPr wrap="square" rtlCol="0">
            <a:spAutoFit/>
          </a:bodyPr>
          <a:lstStyle/>
          <a:p>
            <a:pPr algn="ctr"/>
            <a:r>
              <a:rPr lang="en-GB" sz="1100" dirty="0" smtClean="0"/>
              <a:t>Delivered Dose</a:t>
            </a:r>
            <a:endParaRPr lang="en-GB" sz="1100" dirty="0"/>
          </a:p>
        </p:txBody>
      </p:sp>
      <p:sp>
        <p:nvSpPr>
          <p:cNvPr id="12" name="TextBox 11"/>
          <p:cNvSpPr txBox="1"/>
          <p:nvPr/>
        </p:nvSpPr>
        <p:spPr>
          <a:xfrm>
            <a:off x="877056" y="4295266"/>
            <a:ext cx="2448272" cy="261610"/>
          </a:xfrm>
          <a:prstGeom prst="rect">
            <a:avLst/>
          </a:prstGeom>
          <a:noFill/>
        </p:spPr>
        <p:txBody>
          <a:bodyPr wrap="square" rtlCol="0">
            <a:spAutoFit/>
          </a:bodyPr>
          <a:lstStyle/>
          <a:p>
            <a:r>
              <a:rPr lang="en-GB" sz="1100" dirty="0" smtClean="0"/>
              <a:t>Next Generation Impactor (NGI)</a:t>
            </a:r>
            <a:endParaRPr lang="en-GB" sz="1100" dirty="0"/>
          </a:p>
        </p:txBody>
      </p:sp>
      <p:sp>
        <p:nvSpPr>
          <p:cNvPr id="5" name="TextBox 4"/>
          <p:cNvSpPr txBox="1"/>
          <p:nvPr/>
        </p:nvSpPr>
        <p:spPr>
          <a:xfrm>
            <a:off x="188640" y="4876006"/>
            <a:ext cx="4392488" cy="184666"/>
          </a:xfrm>
          <a:prstGeom prst="rect">
            <a:avLst/>
          </a:prstGeom>
          <a:noFill/>
        </p:spPr>
        <p:txBody>
          <a:bodyPr wrap="square" rtlCol="0">
            <a:spAutoFit/>
          </a:bodyPr>
          <a:lstStyle/>
          <a:p>
            <a:r>
              <a:rPr lang="en-GB" sz="600" dirty="0" smtClean="0"/>
              <a:t>Source: Vectura data on file</a:t>
            </a:r>
            <a:endParaRPr lang="en-GB" sz="600" dirty="0"/>
          </a:p>
        </p:txBody>
      </p:sp>
      <p:sp>
        <p:nvSpPr>
          <p:cNvPr id="11" name="Text Placeholder 4">
            <a:extLst>
              <a:ext uri="{FF2B5EF4-FFF2-40B4-BE49-F238E27FC236}">
                <a16:creationId xmlns:a16="http://schemas.microsoft.com/office/drawing/2014/main" id="{B57C6445-A135-4413-AB94-CBB1A8D2ED95}"/>
              </a:ext>
            </a:extLst>
          </p:cNvPr>
          <p:cNvSpPr txBox="1">
            <a:spLocks/>
          </p:cNvSpPr>
          <p:nvPr/>
        </p:nvSpPr>
        <p:spPr>
          <a:xfrm>
            <a:off x="2492896" y="4658468"/>
            <a:ext cx="2448272" cy="361553"/>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800" dirty="0" smtClean="0">
                <a:solidFill>
                  <a:schemeClr val="tx2"/>
                </a:solidFill>
              </a:rPr>
              <a:t>Pilot scale, 0.5kg </a:t>
            </a:r>
            <a:r>
              <a:rPr lang="en-GB" sz="800" dirty="0">
                <a:solidFill>
                  <a:schemeClr val="tx2"/>
                </a:solidFill>
              </a:rPr>
              <a:t>batches </a:t>
            </a:r>
            <a:r>
              <a:rPr lang="en-GB" sz="800" dirty="0" smtClean="0">
                <a:solidFill>
                  <a:schemeClr val="tx2"/>
                </a:solidFill>
              </a:rPr>
              <a:t>- made by Vectura</a:t>
            </a:r>
          </a:p>
          <a:p>
            <a:r>
              <a:rPr lang="en-GB" sz="800" dirty="0" smtClean="0">
                <a:solidFill>
                  <a:schemeClr val="tx2"/>
                </a:solidFill>
              </a:rPr>
              <a:t>30kg </a:t>
            </a:r>
            <a:r>
              <a:rPr lang="en-GB" sz="800" dirty="0">
                <a:solidFill>
                  <a:schemeClr val="tx2"/>
                </a:solidFill>
              </a:rPr>
              <a:t>batches </a:t>
            </a:r>
            <a:r>
              <a:rPr lang="en-GB" sz="800" dirty="0" smtClean="0">
                <a:solidFill>
                  <a:schemeClr val="tx2"/>
                </a:solidFill>
              </a:rPr>
              <a:t>- made by customer</a:t>
            </a:r>
            <a:endParaRPr lang="en-GB" sz="800" dirty="0">
              <a:solidFill>
                <a:schemeClr val="tx2"/>
              </a:solidFill>
            </a:endParaRPr>
          </a:p>
        </p:txBody>
      </p:sp>
      <p:sp>
        <p:nvSpPr>
          <p:cNvPr id="2" name="Rounded Rectangle 1"/>
          <p:cNvSpPr/>
          <p:nvPr/>
        </p:nvSpPr>
        <p:spPr>
          <a:xfrm>
            <a:off x="476672" y="1095640"/>
            <a:ext cx="1368152" cy="5040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smtClean="0"/>
              <a:t>Increased speed/</a:t>
            </a:r>
          </a:p>
          <a:p>
            <a:pPr algn="ctr"/>
            <a:r>
              <a:rPr lang="en-GB" sz="1000" b="1" dirty="0" smtClean="0"/>
              <a:t>efficiency</a:t>
            </a:r>
            <a:endParaRPr lang="en-GB" sz="1000" b="1" dirty="0"/>
          </a:p>
        </p:txBody>
      </p:sp>
      <p:sp>
        <p:nvSpPr>
          <p:cNvPr id="14" name="Rounded Rectangle 13"/>
          <p:cNvSpPr/>
          <p:nvPr/>
        </p:nvSpPr>
        <p:spPr>
          <a:xfrm>
            <a:off x="5013176" y="1095640"/>
            <a:ext cx="1368152" cy="5040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smtClean="0"/>
              <a:t>Increased product knowledge</a:t>
            </a:r>
            <a:endParaRPr lang="en-GB" sz="1000" b="1" dirty="0"/>
          </a:p>
        </p:txBody>
      </p:sp>
      <p:sp>
        <p:nvSpPr>
          <p:cNvPr id="15" name="Rounded Rectangle 14"/>
          <p:cNvSpPr/>
          <p:nvPr/>
        </p:nvSpPr>
        <p:spPr>
          <a:xfrm>
            <a:off x="1988840" y="1095640"/>
            <a:ext cx="1368152" cy="5040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smtClean="0"/>
              <a:t>Reduced API costs</a:t>
            </a:r>
            <a:endParaRPr lang="en-GB" sz="1000" b="1" dirty="0"/>
          </a:p>
        </p:txBody>
      </p:sp>
      <p:sp>
        <p:nvSpPr>
          <p:cNvPr id="16" name="Rounded Rectangle 15"/>
          <p:cNvSpPr/>
          <p:nvPr/>
        </p:nvSpPr>
        <p:spPr>
          <a:xfrm>
            <a:off x="3501008" y="1095640"/>
            <a:ext cx="1368152" cy="5040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smtClean="0"/>
              <a:t>Reduced facility costs</a:t>
            </a:r>
            <a:endParaRPr lang="en-GB" sz="1000"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4738" y="4440238"/>
            <a:ext cx="487362" cy="487362"/>
          </a:xfrm>
          <a:prstGeom prst="rect">
            <a:avLst/>
          </a:prstGeom>
        </p:spPr>
      </p:pic>
    </p:spTree>
    <p:extLst>
      <p:ext uri="{BB962C8B-B14F-4D97-AF65-F5344CB8AC3E}">
        <p14:creationId xmlns:p14="http://schemas.microsoft.com/office/powerpoint/2010/main" val="2593387954"/>
      </p:ext>
    </p:extLst>
  </p:cSld>
  <p:clrMapOvr>
    <a:masterClrMapping/>
  </p:clrMapOvr>
  <mc:AlternateContent xmlns:mc="http://schemas.openxmlformats.org/markup-compatibility/2006" xmlns:p14="http://schemas.microsoft.com/office/powerpoint/2010/main">
    <mc:Choice Requires="p14">
      <p:transition spd="slow" p14:dur="2000" advTm="93787"/>
    </mc:Choice>
    <mc:Fallback xmlns="">
      <p:transition spd="slow" advTm="9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001" y="289552"/>
            <a:ext cx="6192150" cy="492443"/>
          </a:xfrm>
        </p:spPr>
        <p:txBody>
          <a:bodyPr/>
          <a:lstStyle/>
          <a:p>
            <a:r>
              <a:rPr lang="en-GB" dirty="0"/>
              <a:t>Consolidate manufacturing equipment from lab-scale </a:t>
            </a:r>
            <a:br>
              <a:rPr lang="en-GB" dirty="0"/>
            </a:br>
            <a:r>
              <a:rPr lang="en-GB" dirty="0"/>
              <a:t>to commercially-representative scale</a:t>
            </a:r>
          </a:p>
        </p:txBody>
      </p:sp>
      <p:pic>
        <p:nvPicPr>
          <p:cNvPr id="6" name="Picture 5"/>
          <p:cNvPicPr>
            <a:picLocks/>
          </p:cNvPicPr>
          <p:nvPr/>
        </p:nvPicPr>
        <p:blipFill rotWithShape="1">
          <a:blip r:embed="rId5">
            <a:extLst>
              <a:ext uri="{28A0092B-C50C-407E-A947-70E740481C1C}">
                <a14:useLocalDpi xmlns:a14="http://schemas.microsoft.com/office/drawing/2010/main" val="0"/>
              </a:ext>
            </a:extLst>
          </a:blip>
          <a:srcRect l="310" t="7291" r="852" b="10505"/>
          <a:stretch/>
        </p:blipFill>
        <p:spPr>
          <a:xfrm>
            <a:off x="3437784" y="3014790"/>
            <a:ext cx="3105150" cy="1530000"/>
          </a:xfrm>
          <a:prstGeom prst="rect">
            <a:avLst/>
          </a:prstGeom>
          <a:ln w="12700">
            <a:solidFill>
              <a:schemeClr val="bg1"/>
            </a:solidFill>
          </a:ln>
        </p:spPr>
      </p:pic>
      <p:pic>
        <p:nvPicPr>
          <p:cNvPr id="7" name="Picture 6"/>
          <p:cNvPicPr>
            <a:picLocks/>
          </p:cNvPicPr>
          <p:nvPr/>
        </p:nvPicPr>
        <p:blipFill rotWithShape="1">
          <a:blip r:embed="rId6">
            <a:extLst>
              <a:ext uri="{28A0092B-C50C-407E-A947-70E740481C1C}">
                <a14:useLocalDpi xmlns:a14="http://schemas.microsoft.com/office/drawing/2010/main" val="0"/>
              </a:ext>
            </a:extLst>
          </a:blip>
          <a:srcRect l="1471" r="-492" b="21071"/>
          <a:stretch/>
        </p:blipFill>
        <p:spPr>
          <a:xfrm>
            <a:off x="2852934" y="1058863"/>
            <a:ext cx="3700800" cy="1948639"/>
          </a:xfrm>
          <a:prstGeom prst="rect">
            <a:avLst/>
          </a:prstGeom>
          <a:ln w="12700">
            <a:solidFill>
              <a:schemeClr val="bg1"/>
            </a:solidFill>
          </a:ln>
        </p:spPr>
      </p:pic>
      <p:pic>
        <p:nvPicPr>
          <p:cNvPr id="8" name="Picture 7"/>
          <p:cNvPicPr>
            <a:picLocks/>
          </p:cNvPicPr>
          <p:nvPr/>
        </p:nvPicPr>
        <p:blipFill rotWithShape="1">
          <a:blip r:embed="rId7">
            <a:extLst>
              <a:ext uri="{28A0092B-C50C-407E-A947-70E740481C1C}">
                <a14:useLocalDpi xmlns:a14="http://schemas.microsoft.com/office/drawing/2010/main" val="0"/>
              </a:ext>
            </a:extLst>
          </a:blip>
          <a:srcRect l="1541" t="1111" r="1603" b="25924"/>
          <a:stretch/>
        </p:blipFill>
        <p:spPr>
          <a:xfrm>
            <a:off x="333373" y="1058863"/>
            <a:ext cx="2519562" cy="1944000"/>
          </a:xfrm>
          <a:prstGeom prst="rect">
            <a:avLst/>
          </a:prstGeom>
          <a:ln w="12700">
            <a:solidFill>
              <a:schemeClr val="bg1"/>
            </a:solidFill>
          </a:ln>
        </p:spPr>
      </p:pic>
      <p:pic>
        <p:nvPicPr>
          <p:cNvPr id="11" name="Picture 10"/>
          <p:cNvPicPr>
            <a:picLocks/>
          </p:cNvPicPr>
          <p:nvPr/>
        </p:nvPicPr>
        <p:blipFill rotWithShape="1">
          <a:blip r:embed="rId8">
            <a:extLst>
              <a:ext uri="{28A0092B-C50C-407E-A947-70E740481C1C}">
                <a14:useLocalDpi xmlns:a14="http://schemas.microsoft.com/office/drawing/2010/main" val="0"/>
              </a:ext>
            </a:extLst>
          </a:blip>
          <a:srcRect l="561" b="28382"/>
          <a:stretch/>
        </p:blipFill>
        <p:spPr>
          <a:xfrm>
            <a:off x="333377" y="3014790"/>
            <a:ext cx="3095623" cy="1530000"/>
          </a:xfrm>
          <a:prstGeom prst="rect">
            <a:avLst/>
          </a:prstGeom>
          <a:ln w="12700">
            <a:solidFill>
              <a:schemeClr val="bg1"/>
            </a:solidFill>
          </a:ln>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54738" y="4440238"/>
            <a:ext cx="487362" cy="487362"/>
          </a:xfrm>
          <a:prstGeom prst="rect">
            <a:avLst/>
          </a:prstGeom>
        </p:spPr>
      </p:pic>
    </p:spTree>
    <p:extLst>
      <p:ext uri="{BB962C8B-B14F-4D97-AF65-F5344CB8AC3E}">
        <p14:creationId xmlns:p14="http://schemas.microsoft.com/office/powerpoint/2010/main" val="2461636278"/>
      </p:ext>
    </p:extLst>
  </p:cSld>
  <p:clrMapOvr>
    <a:masterClrMapping/>
  </p:clrMapOvr>
  <mc:AlternateContent xmlns:mc="http://schemas.openxmlformats.org/markup-compatibility/2006" xmlns:p14="http://schemas.microsoft.com/office/powerpoint/2010/main">
    <mc:Choice Requires="p14">
      <p:transition spd="slow" p14:dur="2000" advTm="102383"/>
    </mc:Choice>
    <mc:Fallback xmlns="">
      <p:transition spd="slow" advTm="10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000" y="3544220"/>
            <a:ext cx="4311136" cy="923330"/>
          </a:xfrm>
        </p:spPr>
        <p:txBody>
          <a:bodyPr/>
          <a:lstStyle/>
          <a:p>
            <a:r>
              <a:rPr lang="en-GB" dirty="0" smtClean="0"/>
              <a:t>Successfully growing volume and continuous improvement of a </a:t>
            </a:r>
            <a:r>
              <a:rPr lang="en-GB" dirty="0"/>
              <a:t>commercial </a:t>
            </a:r>
            <a:r>
              <a:rPr lang="en-GB" dirty="0" err="1"/>
              <a:t>pMDI</a:t>
            </a:r>
            <a:endParaRPr lang="en-GB" dirty="0"/>
          </a:p>
        </p:txBody>
      </p:sp>
      <p:sp>
        <p:nvSpPr>
          <p:cNvPr id="3" name="Subtitle 2"/>
          <p:cNvSpPr>
            <a:spLocks noGrp="1"/>
          </p:cNvSpPr>
          <p:nvPr>
            <p:ph type="subTitle" idx="1"/>
          </p:nvPr>
        </p:nvSpPr>
        <p:spPr>
          <a:xfrm>
            <a:off x="342000" y="4510005"/>
            <a:ext cx="4815192" cy="173124"/>
          </a:xfrm>
        </p:spPr>
        <p:txBody>
          <a:bodyPr/>
          <a:lstStyle/>
          <a:p>
            <a:r>
              <a:rPr lang="en-GB" dirty="0" smtClean="0"/>
              <a:t>Geraldine Venthoye, </a:t>
            </a:r>
            <a:r>
              <a:rPr lang="en-GB" dirty="0"/>
              <a:t>Executive Vice President – Product Development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1738376667"/>
      </p:ext>
    </p:extLst>
  </p:cSld>
  <p:clrMapOvr>
    <a:masterClrMapping/>
  </p:clrMapOvr>
  <mc:AlternateContent xmlns:mc="http://schemas.openxmlformats.org/markup-compatibility/2006" xmlns:p14="http://schemas.microsoft.com/office/powerpoint/2010/main">
    <mc:Choice Requires="p14">
      <p:transition spd="slow" p14:dur="2000" advTm="25382"/>
    </mc:Choice>
    <mc:Fallback xmlns="">
      <p:transition spd="slow" advTm="2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2001" y="289552"/>
            <a:ext cx="6192150" cy="246221"/>
          </a:xfrm>
        </p:spPr>
        <p:txBody>
          <a:bodyPr/>
          <a:lstStyle/>
          <a:p>
            <a:r>
              <a:rPr lang="en-GB" dirty="0" smtClean="0"/>
              <a:t>Evolving a successful product in the commercial phase</a:t>
            </a:r>
            <a:endParaRPr lang="en-GB" dirty="0"/>
          </a:p>
        </p:txBody>
      </p:sp>
      <p:sp>
        <p:nvSpPr>
          <p:cNvPr id="7" name="Text Placeholder 8">
            <a:extLst>
              <a:ext uri="{FF2B5EF4-FFF2-40B4-BE49-F238E27FC236}">
                <a16:creationId xmlns:a16="http://schemas.microsoft.com/office/drawing/2014/main" id="{5EE78206-A1D3-4604-8DE4-D8E0E78AF26C}"/>
              </a:ext>
            </a:extLst>
          </p:cNvPr>
          <p:cNvSpPr txBox="1">
            <a:spLocks/>
          </p:cNvSpPr>
          <p:nvPr/>
        </p:nvSpPr>
        <p:spPr>
          <a:xfrm>
            <a:off x="340170" y="1347615"/>
            <a:ext cx="3447038" cy="3384376"/>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0" lvl="1" indent="0">
              <a:spcBef>
                <a:spcPts val="600"/>
              </a:spcBef>
              <a:buNone/>
            </a:pPr>
            <a:r>
              <a:rPr lang="en-GB" sz="1400" b="1" dirty="0" smtClean="0">
                <a:solidFill>
                  <a:schemeClr val="tx2"/>
                </a:solidFill>
              </a:rPr>
              <a:t>There are many elements defining success at this stage:</a:t>
            </a:r>
            <a:endParaRPr lang="en-GB" dirty="0" smtClean="0">
              <a:solidFill>
                <a:schemeClr val="tx1"/>
              </a:solidFill>
            </a:endParaRPr>
          </a:p>
          <a:p>
            <a:pPr marL="144000" lvl="1" indent="-144000">
              <a:spcBef>
                <a:spcPts val="600"/>
              </a:spcBef>
            </a:pPr>
            <a:r>
              <a:rPr lang="en-GB" dirty="0" smtClean="0">
                <a:solidFill>
                  <a:schemeClr val="tx1"/>
                </a:solidFill>
              </a:rPr>
              <a:t>Maximised potential in all geographies </a:t>
            </a:r>
          </a:p>
          <a:p>
            <a:pPr marL="144000" lvl="1" indent="-144000">
              <a:spcBef>
                <a:spcPts val="600"/>
              </a:spcBef>
            </a:pPr>
            <a:r>
              <a:rPr lang="en-GB" dirty="0" smtClean="0">
                <a:solidFill>
                  <a:schemeClr val="tx1"/>
                </a:solidFill>
              </a:rPr>
              <a:t>Leveraging product understanding to reduce risk, scale volume and rationalise supply chain</a:t>
            </a:r>
          </a:p>
          <a:p>
            <a:pPr marL="144000" lvl="1" indent="-144000">
              <a:spcBef>
                <a:spcPts val="600"/>
              </a:spcBef>
            </a:pPr>
            <a:r>
              <a:rPr lang="en-GB" dirty="0" smtClean="0">
                <a:solidFill>
                  <a:schemeClr val="tx1"/>
                </a:solidFill>
              </a:rPr>
              <a:t>Life cycle management to maximise value </a:t>
            </a:r>
            <a:endParaRPr lang="en-GB" dirty="0">
              <a:solidFill>
                <a:schemeClr val="tx1"/>
              </a:solidFill>
            </a:endParaRPr>
          </a:p>
          <a:p>
            <a:pPr marL="144000" lvl="1" indent="-144000">
              <a:spcBef>
                <a:spcPts val="600"/>
              </a:spcBef>
            </a:pPr>
            <a:r>
              <a:rPr lang="en-GB" dirty="0" smtClean="0">
                <a:solidFill>
                  <a:schemeClr val="tx1"/>
                </a:solidFill>
              </a:rPr>
              <a:t>Managed costs to maintain margin and respond to pricing pressures</a:t>
            </a:r>
            <a:endParaRPr lang="en-GB" dirty="0">
              <a:solidFill>
                <a:schemeClr val="tx1"/>
              </a:solidFill>
            </a:endParaRPr>
          </a:p>
          <a:p>
            <a:endParaRPr lang="en-GB" sz="1400" dirty="0">
              <a:solidFill>
                <a:schemeClr val="tx2"/>
              </a:solidFill>
            </a:endParaRPr>
          </a:p>
          <a:p>
            <a:r>
              <a:rPr lang="en-GB" sz="1400" dirty="0" smtClean="0">
                <a:solidFill>
                  <a:schemeClr val="tx2"/>
                </a:solidFill>
              </a:rPr>
              <a:t>The accumulated know how and experience at Vectura is fed back and applied to development products  </a:t>
            </a:r>
            <a:endParaRPr lang="en-GB" sz="1400" dirty="0">
              <a:solidFill>
                <a:schemeClr val="tx2"/>
              </a:solidFill>
            </a:endParaRPr>
          </a:p>
          <a:p>
            <a:endParaRPr lang="en-GB" dirty="0"/>
          </a:p>
        </p:txBody>
      </p:sp>
      <p:pic>
        <p:nvPicPr>
          <p:cNvPr id="2" name="Picture 1"/>
          <p:cNvPicPr>
            <a:picLocks noChangeAspect="1"/>
          </p:cNvPicPr>
          <p:nvPr/>
        </p:nvPicPr>
        <p:blipFill>
          <a:blip r:embed="rId5"/>
          <a:stretch>
            <a:fillRect/>
          </a:stretch>
        </p:blipFill>
        <p:spPr>
          <a:xfrm>
            <a:off x="3933056" y="1887498"/>
            <a:ext cx="2780928" cy="1848859"/>
          </a:xfrm>
          <a:prstGeom prst="rect">
            <a:avLst/>
          </a:prstGeom>
        </p:spPr>
      </p:pic>
      <p:sp>
        <p:nvSpPr>
          <p:cNvPr id="3" name="TextBox 2"/>
          <p:cNvSpPr txBox="1"/>
          <p:nvPr/>
        </p:nvSpPr>
        <p:spPr>
          <a:xfrm>
            <a:off x="242609" y="860827"/>
            <a:ext cx="6615391" cy="307777"/>
          </a:xfrm>
          <a:prstGeom prst="rect">
            <a:avLst/>
          </a:prstGeom>
          <a:noFill/>
        </p:spPr>
        <p:txBody>
          <a:bodyPr wrap="square" rtlCol="0">
            <a:spAutoFit/>
          </a:bodyPr>
          <a:lstStyle/>
          <a:p>
            <a:pPr marL="0" lvl="1" indent="0">
              <a:spcBef>
                <a:spcPts val="600"/>
              </a:spcBef>
              <a:buNone/>
            </a:pPr>
            <a:r>
              <a:rPr lang="en-GB" sz="1400" b="1" dirty="0">
                <a:solidFill>
                  <a:schemeClr val="tx2"/>
                </a:solidFill>
              </a:rPr>
              <a:t>What activities become important for a product after it is launched?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1396697376"/>
      </p:ext>
    </p:extLst>
  </p:cSld>
  <p:clrMapOvr>
    <a:masterClrMapping/>
  </p:clrMapOvr>
  <mc:AlternateContent xmlns:mc="http://schemas.openxmlformats.org/markup-compatibility/2006" xmlns:p14="http://schemas.microsoft.com/office/powerpoint/2010/main">
    <mc:Choice Requires="p14">
      <p:transition spd="slow" p14:dur="2000" advTm="84146"/>
    </mc:Choice>
    <mc:Fallback xmlns="">
      <p:transition spd="slow" advTm="8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EAEE"/>
        </a:solid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a:xfrm>
            <a:off x="342001" y="289552"/>
            <a:ext cx="6192150" cy="492443"/>
          </a:xfrm>
        </p:spPr>
        <p:txBody>
          <a:bodyPr/>
          <a:lstStyle/>
          <a:p>
            <a:r>
              <a:rPr lang="en-GB" dirty="0" smtClean="0"/>
              <a:t>Opportunities for enhanced product understanding, continuous improvement and growth post launch </a:t>
            </a:r>
            <a:endParaRPr lang="en-GB" dirty="0"/>
          </a:p>
        </p:txBody>
      </p:sp>
      <p:sp>
        <p:nvSpPr>
          <p:cNvPr id="12" name="Text Placeholder 13">
            <a:extLst>
              <a:ext uri="{FF2B5EF4-FFF2-40B4-BE49-F238E27FC236}">
                <a16:creationId xmlns:a16="http://schemas.microsoft.com/office/drawing/2014/main" id="{F7DFE608-4580-44B8-B314-300620B06A49}"/>
              </a:ext>
            </a:extLst>
          </p:cNvPr>
          <p:cNvSpPr txBox="1">
            <a:spLocks/>
          </p:cNvSpPr>
          <p:nvPr/>
        </p:nvSpPr>
        <p:spPr>
          <a:xfrm>
            <a:off x="414561" y="2281721"/>
            <a:ext cx="1584000" cy="1977552"/>
          </a:xfrm>
          <a:prstGeom prst="rect">
            <a:avLst/>
          </a:prstGeom>
          <a:solidFill>
            <a:schemeClr val="bg1"/>
          </a:solidFill>
        </p:spPr>
        <p:txBody>
          <a:bodyPr vert="horz"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de-CH" sz="1100" b="0" dirty="0">
                <a:solidFill>
                  <a:schemeClr val="tx1"/>
                </a:solidFill>
              </a:rPr>
              <a:t>Volumes and Capacity</a:t>
            </a:r>
          </a:p>
          <a:p>
            <a:pPr marL="144000" indent="-144000">
              <a:spcAft>
                <a:spcPts val="400"/>
              </a:spcAft>
              <a:buFont typeface="Arial" panose="020B0604020202020204" pitchFamily="34" charset="0"/>
              <a:buChar char="•"/>
            </a:pPr>
            <a:r>
              <a:rPr lang="en-GB" sz="1100" b="0" dirty="0">
                <a:solidFill>
                  <a:schemeClr val="tx1"/>
                </a:solidFill>
              </a:rPr>
              <a:t>Yields </a:t>
            </a:r>
          </a:p>
          <a:p>
            <a:pPr marL="144000" indent="-144000">
              <a:spcAft>
                <a:spcPts val="400"/>
              </a:spcAft>
              <a:buFont typeface="Arial" panose="020B0604020202020204" pitchFamily="34" charset="0"/>
              <a:buChar char="•"/>
            </a:pPr>
            <a:r>
              <a:rPr lang="en-GB" sz="1100" b="0" dirty="0">
                <a:solidFill>
                  <a:schemeClr val="tx1"/>
                </a:solidFill>
              </a:rPr>
              <a:t>P</a:t>
            </a:r>
            <a:r>
              <a:rPr lang="en-GB" sz="1100" b="0" dirty="0" smtClean="0">
                <a:solidFill>
                  <a:schemeClr val="tx1"/>
                </a:solidFill>
              </a:rPr>
              <a:t>rocess </a:t>
            </a:r>
            <a:r>
              <a:rPr lang="en-GB" sz="1100" b="0" dirty="0">
                <a:solidFill>
                  <a:schemeClr val="tx1"/>
                </a:solidFill>
              </a:rPr>
              <a:t>capability</a:t>
            </a:r>
          </a:p>
          <a:p>
            <a:pPr marL="144000" indent="-144000">
              <a:spcAft>
                <a:spcPts val="400"/>
              </a:spcAft>
              <a:buFont typeface="Arial" panose="020B0604020202020204" pitchFamily="34" charset="0"/>
              <a:buChar char="•"/>
            </a:pPr>
            <a:r>
              <a:rPr lang="en-GB" sz="1100" b="0" dirty="0">
                <a:solidFill>
                  <a:schemeClr val="tx1"/>
                </a:solidFill>
              </a:rPr>
              <a:t>Efficiencies</a:t>
            </a:r>
          </a:p>
          <a:p>
            <a:pPr marL="144000" indent="-144000">
              <a:spcAft>
                <a:spcPts val="400"/>
              </a:spcAft>
              <a:buFont typeface="Arial" panose="020B0604020202020204" pitchFamily="34" charset="0"/>
              <a:buChar char="•"/>
            </a:pPr>
            <a:r>
              <a:rPr lang="en-GB" sz="1100" b="0" dirty="0">
                <a:solidFill>
                  <a:schemeClr val="tx1"/>
                </a:solidFill>
              </a:rPr>
              <a:t>S</a:t>
            </a:r>
            <a:r>
              <a:rPr lang="en-GB" sz="1100" b="0" dirty="0" smtClean="0">
                <a:solidFill>
                  <a:schemeClr val="tx1"/>
                </a:solidFill>
              </a:rPr>
              <a:t>ynergies</a:t>
            </a:r>
            <a:r>
              <a:rPr lang="en-GB" sz="1100" b="0" dirty="0">
                <a:solidFill>
                  <a:schemeClr val="tx1"/>
                </a:solidFill>
              </a:rPr>
              <a:t>/ economies of scale</a:t>
            </a:r>
          </a:p>
          <a:p>
            <a:pPr marL="144000" indent="-144000">
              <a:spcAft>
                <a:spcPts val="400"/>
              </a:spcAft>
              <a:buFont typeface="Arial" panose="020B0604020202020204" pitchFamily="34" charset="0"/>
              <a:buChar char="•"/>
            </a:pPr>
            <a:r>
              <a:rPr lang="en-GB" sz="1100" b="0" dirty="0">
                <a:solidFill>
                  <a:schemeClr val="tx1"/>
                </a:solidFill>
              </a:rPr>
              <a:t>F</a:t>
            </a:r>
            <a:r>
              <a:rPr lang="en-GB" sz="1100" b="0" dirty="0" smtClean="0">
                <a:solidFill>
                  <a:schemeClr val="tx1"/>
                </a:solidFill>
              </a:rPr>
              <a:t>lexibility</a:t>
            </a:r>
            <a:endParaRPr lang="en-GB" sz="1100" b="0" dirty="0">
              <a:solidFill>
                <a:schemeClr val="tx1"/>
              </a:solidFill>
            </a:endParaRPr>
          </a:p>
        </p:txBody>
      </p:sp>
      <p:sp>
        <p:nvSpPr>
          <p:cNvPr id="18" name="Text Placeholder 13">
            <a:extLst>
              <a:ext uri="{FF2B5EF4-FFF2-40B4-BE49-F238E27FC236}">
                <a16:creationId xmlns:a16="http://schemas.microsoft.com/office/drawing/2014/main" id="{04CAB3C3-AA78-4B34-B3F3-0B992FC97357}"/>
              </a:ext>
            </a:extLst>
          </p:cNvPr>
          <p:cNvSpPr txBox="1">
            <a:spLocks/>
          </p:cNvSpPr>
          <p:nvPr/>
        </p:nvSpPr>
        <p:spPr>
          <a:xfrm>
            <a:off x="2646076" y="2286324"/>
            <a:ext cx="1584000" cy="1972950"/>
          </a:xfrm>
          <a:prstGeom prst="rect">
            <a:avLst/>
          </a:prstGeom>
          <a:solidFill>
            <a:schemeClr val="bg1"/>
          </a:solidFill>
        </p:spPr>
        <p:txBody>
          <a:bodyPr vert="horz"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en-GB" sz="1100" b="0" dirty="0">
                <a:solidFill>
                  <a:schemeClr val="tx1"/>
                </a:solidFill>
              </a:rPr>
              <a:t>Risk</a:t>
            </a:r>
          </a:p>
          <a:p>
            <a:pPr marL="144000" indent="-144000">
              <a:spcAft>
                <a:spcPts val="400"/>
              </a:spcAft>
              <a:buFont typeface="Arial" panose="020B0604020202020204" pitchFamily="34" charset="0"/>
              <a:buChar char="•"/>
            </a:pPr>
            <a:r>
              <a:rPr lang="en-GB" sz="1100" b="0" dirty="0" err="1" smtClean="0">
                <a:solidFill>
                  <a:schemeClr val="tx1"/>
                </a:solidFill>
              </a:rPr>
              <a:t>Obscelesense</a:t>
            </a:r>
            <a:endParaRPr lang="en-GB" sz="1100" b="0" dirty="0">
              <a:solidFill>
                <a:schemeClr val="tx1"/>
              </a:solidFill>
            </a:endParaRPr>
          </a:p>
          <a:p>
            <a:pPr marL="144000" indent="-144000">
              <a:spcAft>
                <a:spcPts val="400"/>
              </a:spcAft>
              <a:buFont typeface="Arial" panose="020B0604020202020204" pitchFamily="34" charset="0"/>
              <a:buChar char="•"/>
            </a:pPr>
            <a:r>
              <a:rPr lang="en-GB" sz="1100" b="0" dirty="0" smtClean="0">
                <a:solidFill>
                  <a:schemeClr val="tx1"/>
                </a:solidFill>
              </a:rPr>
              <a:t>Cycle </a:t>
            </a:r>
            <a:r>
              <a:rPr lang="en-GB" sz="1100" b="0" dirty="0">
                <a:solidFill>
                  <a:schemeClr val="tx1"/>
                </a:solidFill>
              </a:rPr>
              <a:t>times</a:t>
            </a:r>
          </a:p>
          <a:p>
            <a:pPr marL="144000" indent="-144000">
              <a:spcAft>
                <a:spcPts val="400"/>
              </a:spcAft>
              <a:buFont typeface="Arial" panose="020B0604020202020204" pitchFamily="34" charset="0"/>
              <a:buChar char="•"/>
            </a:pPr>
            <a:r>
              <a:rPr lang="en-GB" sz="1100" b="0" dirty="0">
                <a:solidFill>
                  <a:schemeClr val="tx1"/>
                </a:solidFill>
              </a:rPr>
              <a:t>Downtime</a:t>
            </a:r>
          </a:p>
          <a:p>
            <a:pPr marL="144000" indent="-144000">
              <a:spcAft>
                <a:spcPts val="400"/>
              </a:spcAft>
              <a:buFont typeface="Arial" panose="020B0604020202020204" pitchFamily="34" charset="0"/>
              <a:buChar char="•"/>
            </a:pPr>
            <a:r>
              <a:rPr lang="en-GB" sz="1100" b="0" dirty="0">
                <a:solidFill>
                  <a:schemeClr val="tx1"/>
                </a:solidFill>
              </a:rPr>
              <a:t>Cost</a:t>
            </a:r>
          </a:p>
          <a:p>
            <a:pPr marL="144000" indent="-144000">
              <a:spcAft>
                <a:spcPts val="400"/>
              </a:spcAft>
              <a:buFont typeface="Arial" panose="020B0604020202020204" pitchFamily="34" charset="0"/>
              <a:buChar char="•"/>
            </a:pPr>
            <a:r>
              <a:rPr lang="en-GB" sz="1100" b="0" dirty="0" smtClean="0">
                <a:solidFill>
                  <a:schemeClr val="tx1"/>
                </a:solidFill>
              </a:rPr>
              <a:t>Working </a:t>
            </a:r>
            <a:r>
              <a:rPr lang="en-GB" sz="1100" b="0" dirty="0">
                <a:solidFill>
                  <a:schemeClr val="tx1"/>
                </a:solidFill>
              </a:rPr>
              <a:t>capital</a:t>
            </a:r>
          </a:p>
        </p:txBody>
      </p:sp>
      <p:sp>
        <p:nvSpPr>
          <p:cNvPr id="19" name="Text Placeholder 13">
            <a:extLst>
              <a:ext uri="{FF2B5EF4-FFF2-40B4-BE49-F238E27FC236}">
                <a16:creationId xmlns:a16="http://schemas.microsoft.com/office/drawing/2014/main" id="{5CA3D03E-F18F-4EE4-AABD-070AC91BCDE3}"/>
              </a:ext>
            </a:extLst>
          </p:cNvPr>
          <p:cNvSpPr txBox="1">
            <a:spLocks/>
          </p:cNvSpPr>
          <p:nvPr/>
        </p:nvSpPr>
        <p:spPr>
          <a:xfrm>
            <a:off x="4950151" y="2286324"/>
            <a:ext cx="1584000" cy="1972950"/>
          </a:xfrm>
          <a:prstGeom prst="rect">
            <a:avLst/>
          </a:prstGeom>
          <a:solidFill>
            <a:schemeClr val="bg1"/>
          </a:solidFill>
        </p:spPr>
        <p:txBody>
          <a:bodyPr vert="horz"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de-CH" sz="1100" b="0" dirty="0">
                <a:solidFill>
                  <a:schemeClr val="tx1"/>
                </a:solidFill>
              </a:rPr>
              <a:t>Redundancy</a:t>
            </a:r>
          </a:p>
          <a:p>
            <a:pPr marL="144000" indent="-144000">
              <a:spcAft>
                <a:spcPts val="400"/>
              </a:spcAft>
              <a:buFont typeface="Arial" panose="020B0604020202020204" pitchFamily="34" charset="0"/>
              <a:buChar char="•"/>
            </a:pPr>
            <a:r>
              <a:rPr lang="de-CH" sz="1100" b="0" dirty="0">
                <a:solidFill>
                  <a:schemeClr val="tx1"/>
                </a:solidFill>
              </a:rPr>
              <a:t>Waste</a:t>
            </a:r>
          </a:p>
          <a:p>
            <a:pPr marL="144000" indent="-144000">
              <a:spcAft>
                <a:spcPts val="400"/>
              </a:spcAft>
              <a:buFont typeface="Arial" panose="020B0604020202020204" pitchFamily="34" charset="0"/>
              <a:buChar char="•"/>
            </a:pPr>
            <a:r>
              <a:rPr lang="de-CH" sz="1100" b="0" dirty="0">
                <a:solidFill>
                  <a:schemeClr val="tx1"/>
                </a:solidFill>
              </a:rPr>
              <a:t>Excess inventory</a:t>
            </a:r>
            <a:endParaRPr lang="en-GB" sz="1100" b="0" dirty="0">
              <a:solidFill>
                <a:schemeClr val="tx1"/>
              </a:solidFill>
            </a:endParaRPr>
          </a:p>
          <a:p>
            <a:pPr marL="144000" indent="-144000">
              <a:spcAft>
                <a:spcPts val="400"/>
              </a:spcAft>
            </a:pPr>
            <a:endParaRPr lang="en-GB" sz="1100" dirty="0">
              <a:solidFill>
                <a:schemeClr val="tx1"/>
              </a:solidFill>
            </a:endParaRPr>
          </a:p>
        </p:txBody>
      </p:sp>
      <p:sp>
        <p:nvSpPr>
          <p:cNvPr id="3" name="Rectangle 2">
            <a:extLst>
              <a:ext uri="{FF2B5EF4-FFF2-40B4-BE49-F238E27FC236}">
                <a16:creationId xmlns:a16="http://schemas.microsoft.com/office/drawing/2014/main" id="{B5BE3AF3-9167-4D52-B28B-0B9D7DC2AED7}"/>
              </a:ext>
            </a:extLst>
          </p:cNvPr>
          <p:cNvSpPr/>
          <p:nvPr/>
        </p:nvSpPr>
        <p:spPr>
          <a:xfrm>
            <a:off x="414561" y="1951858"/>
            <a:ext cx="1584000" cy="324000"/>
          </a:xfrm>
          <a:prstGeom prst="rect">
            <a:avLst/>
          </a:prstGeom>
          <a:solidFill>
            <a:schemeClr val="accent3"/>
          </a:solidFill>
        </p:spPr>
        <p:txBody>
          <a:bodyPr wrap="none" lIns="108000" anchor="ctr" anchorCtr="0">
            <a:noAutofit/>
          </a:bodyPr>
          <a:lstStyle/>
          <a:p>
            <a:r>
              <a:rPr lang="en-GB" sz="1200" b="1" dirty="0">
                <a:solidFill>
                  <a:schemeClr val="bg1"/>
                </a:solidFill>
                <a:latin typeface="+mj-lt"/>
              </a:rPr>
              <a:t>Maximise</a:t>
            </a:r>
          </a:p>
        </p:txBody>
      </p:sp>
      <p:sp>
        <p:nvSpPr>
          <p:cNvPr id="20" name="Rectangle 19">
            <a:extLst>
              <a:ext uri="{FF2B5EF4-FFF2-40B4-BE49-F238E27FC236}">
                <a16:creationId xmlns:a16="http://schemas.microsoft.com/office/drawing/2014/main" id="{A500081F-7531-41AA-AE12-F51E0CE5ED62}"/>
              </a:ext>
            </a:extLst>
          </p:cNvPr>
          <p:cNvSpPr/>
          <p:nvPr/>
        </p:nvSpPr>
        <p:spPr>
          <a:xfrm>
            <a:off x="2655718" y="1951858"/>
            <a:ext cx="1584000" cy="334465"/>
          </a:xfrm>
          <a:prstGeom prst="rect">
            <a:avLst/>
          </a:prstGeom>
          <a:solidFill>
            <a:schemeClr val="accent6"/>
          </a:solidFill>
        </p:spPr>
        <p:txBody>
          <a:bodyPr wrap="none" lIns="108000" anchor="ctr" anchorCtr="0">
            <a:noAutofit/>
          </a:bodyPr>
          <a:lstStyle/>
          <a:p>
            <a:r>
              <a:rPr lang="en-GB" sz="1200" b="1" dirty="0">
                <a:solidFill>
                  <a:schemeClr val="bg1"/>
                </a:solidFill>
                <a:latin typeface="+mj-lt"/>
              </a:rPr>
              <a:t>Minimise</a:t>
            </a:r>
          </a:p>
        </p:txBody>
      </p:sp>
      <p:sp>
        <p:nvSpPr>
          <p:cNvPr id="21" name="Rectangle 20">
            <a:extLst>
              <a:ext uri="{FF2B5EF4-FFF2-40B4-BE49-F238E27FC236}">
                <a16:creationId xmlns:a16="http://schemas.microsoft.com/office/drawing/2014/main" id="{C5CB5D13-C7AB-4C59-8EC3-4F41E53B3A89}"/>
              </a:ext>
            </a:extLst>
          </p:cNvPr>
          <p:cNvSpPr/>
          <p:nvPr/>
        </p:nvSpPr>
        <p:spPr>
          <a:xfrm>
            <a:off x="4950151" y="1957721"/>
            <a:ext cx="1584000" cy="324000"/>
          </a:xfrm>
          <a:prstGeom prst="rect">
            <a:avLst/>
          </a:prstGeom>
          <a:solidFill>
            <a:schemeClr val="accent4"/>
          </a:solidFill>
        </p:spPr>
        <p:txBody>
          <a:bodyPr wrap="none" lIns="108000" anchor="ctr" anchorCtr="0">
            <a:noAutofit/>
          </a:bodyPr>
          <a:lstStyle/>
          <a:p>
            <a:r>
              <a:rPr lang="en-GB" sz="1200" b="1" dirty="0">
                <a:solidFill>
                  <a:schemeClr val="bg1"/>
                </a:solidFill>
                <a:latin typeface="+mj-lt"/>
              </a:rPr>
              <a:t>Eliminate</a:t>
            </a:r>
          </a:p>
        </p:txBody>
      </p:sp>
      <p:grpSp>
        <p:nvGrpSpPr>
          <p:cNvPr id="6" name="Group 5">
            <a:extLst>
              <a:ext uri="{FF2B5EF4-FFF2-40B4-BE49-F238E27FC236}">
                <a16:creationId xmlns:a16="http://schemas.microsoft.com/office/drawing/2014/main" id="{B1E10399-6BD1-4B91-BE5E-02719367B8EC}"/>
              </a:ext>
            </a:extLst>
          </p:cNvPr>
          <p:cNvGrpSpPr/>
          <p:nvPr/>
        </p:nvGrpSpPr>
        <p:grpSpPr>
          <a:xfrm>
            <a:off x="472875" y="1216985"/>
            <a:ext cx="504000" cy="504000"/>
            <a:chOff x="333375" y="1058863"/>
            <a:chExt cx="504000" cy="504000"/>
          </a:xfrm>
        </p:grpSpPr>
        <p:sp>
          <p:nvSpPr>
            <p:cNvPr id="4" name="Oval 3">
              <a:extLst>
                <a:ext uri="{FF2B5EF4-FFF2-40B4-BE49-F238E27FC236}">
                  <a16:creationId xmlns:a16="http://schemas.microsoft.com/office/drawing/2014/main" id="{00CE56DC-93E4-4CEA-B62F-033CD79ABBF1}"/>
                </a:ext>
              </a:extLst>
            </p:cNvPr>
            <p:cNvSpPr/>
            <p:nvPr/>
          </p:nvSpPr>
          <p:spPr>
            <a:xfrm>
              <a:off x="333375" y="1058863"/>
              <a:ext cx="504000" cy="504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Flowchart: Decision 61">
              <a:extLst>
                <a:ext uri="{FF2B5EF4-FFF2-40B4-BE49-F238E27FC236}">
                  <a16:creationId xmlns:a16="http://schemas.microsoft.com/office/drawing/2014/main" id="{C64B60B7-D884-46D8-9FE3-4E729F221BC5}"/>
                </a:ext>
              </a:extLst>
            </p:cNvPr>
            <p:cNvSpPr>
              <a:spLocks noChangeAspect="1"/>
            </p:cNvSpPr>
            <p:nvPr/>
          </p:nvSpPr>
          <p:spPr>
            <a:xfrm rot="16200000">
              <a:off x="495376" y="1188000"/>
              <a:ext cx="180000" cy="225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79242B84-FFF8-403D-9598-DC2591C0A214}"/>
              </a:ext>
            </a:extLst>
          </p:cNvPr>
          <p:cNvGrpSpPr/>
          <p:nvPr/>
        </p:nvGrpSpPr>
        <p:grpSpPr>
          <a:xfrm>
            <a:off x="2655718" y="1216985"/>
            <a:ext cx="504000" cy="504000"/>
            <a:chOff x="2646076" y="1058863"/>
            <a:chExt cx="504000" cy="504000"/>
          </a:xfrm>
        </p:grpSpPr>
        <p:sp>
          <p:nvSpPr>
            <p:cNvPr id="22" name="Oval 21">
              <a:extLst>
                <a:ext uri="{FF2B5EF4-FFF2-40B4-BE49-F238E27FC236}">
                  <a16:creationId xmlns:a16="http://schemas.microsoft.com/office/drawing/2014/main" id="{C12BA986-4B53-4DE9-84B6-0FDFFECFCA06}"/>
                </a:ext>
              </a:extLst>
            </p:cNvPr>
            <p:cNvSpPr/>
            <p:nvPr/>
          </p:nvSpPr>
          <p:spPr>
            <a:xfrm>
              <a:off x="2646076" y="1058863"/>
              <a:ext cx="504000" cy="504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Flowchart: Decision 61">
              <a:extLst>
                <a:ext uri="{FF2B5EF4-FFF2-40B4-BE49-F238E27FC236}">
                  <a16:creationId xmlns:a16="http://schemas.microsoft.com/office/drawing/2014/main" id="{370CCFD4-5F56-449C-8C13-1147532539D0}"/>
                </a:ext>
              </a:extLst>
            </p:cNvPr>
            <p:cNvSpPr>
              <a:spLocks noChangeAspect="1"/>
            </p:cNvSpPr>
            <p:nvPr/>
          </p:nvSpPr>
          <p:spPr>
            <a:xfrm rot="5400000" flipV="1">
              <a:off x="2808076" y="1224000"/>
              <a:ext cx="180000" cy="225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A5B9BDBC-A130-4B61-95DA-9F412B69A888}"/>
              </a:ext>
            </a:extLst>
          </p:cNvPr>
          <p:cNvGrpSpPr/>
          <p:nvPr/>
        </p:nvGrpSpPr>
        <p:grpSpPr>
          <a:xfrm>
            <a:off x="4931716" y="1226279"/>
            <a:ext cx="504000" cy="504000"/>
            <a:chOff x="4950151" y="1058863"/>
            <a:chExt cx="504000" cy="504000"/>
          </a:xfrm>
        </p:grpSpPr>
        <p:sp>
          <p:nvSpPr>
            <p:cNvPr id="23" name="Oval 22">
              <a:extLst>
                <a:ext uri="{FF2B5EF4-FFF2-40B4-BE49-F238E27FC236}">
                  <a16:creationId xmlns:a16="http://schemas.microsoft.com/office/drawing/2014/main" id="{623E0224-E7C6-4D5A-BBCC-2D965AC8374E}"/>
                </a:ext>
              </a:extLst>
            </p:cNvPr>
            <p:cNvSpPr/>
            <p:nvPr/>
          </p:nvSpPr>
          <p:spPr>
            <a:xfrm>
              <a:off x="4950151" y="1058863"/>
              <a:ext cx="504000" cy="50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ross 6">
              <a:extLst>
                <a:ext uri="{FF2B5EF4-FFF2-40B4-BE49-F238E27FC236}">
                  <a16:creationId xmlns:a16="http://schemas.microsoft.com/office/drawing/2014/main" id="{4F6AB8EB-6D46-416A-BCEC-3776C07277BB}"/>
                </a:ext>
              </a:extLst>
            </p:cNvPr>
            <p:cNvSpPr>
              <a:spLocks noChangeAspect="1"/>
            </p:cNvSpPr>
            <p:nvPr/>
          </p:nvSpPr>
          <p:spPr>
            <a:xfrm rot="2700000">
              <a:off x="5076151" y="1184863"/>
              <a:ext cx="252000" cy="252000"/>
            </a:xfrm>
            <a:prstGeom prst="plus">
              <a:avLst>
                <a:gd name="adj" fmla="val 4185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3460226644"/>
      </p:ext>
    </p:extLst>
  </p:cSld>
  <p:clrMapOvr>
    <a:masterClrMapping/>
  </p:clrMapOvr>
  <mc:AlternateContent xmlns:mc="http://schemas.openxmlformats.org/markup-compatibility/2006" xmlns:p14="http://schemas.microsoft.com/office/powerpoint/2010/main">
    <mc:Choice Requires="p14">
      <p:transition spd="slow" p14:dur="2000" advTm="51594"/>
    </mc:Choice>
    <mc:Fallback xmlns="">
      <p:transition spd="slow" advTm="5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5167EC-A4D0-7849-B4ED-204940B3E2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64524">
            <a:off x="3868823" y="4163"/>
            <a:ext cx="1478295" cy="1954829"/>
          </a:xfrm>
          <a:prstGeom prst="rect">
            <a:avLst/>
          </a:prstGeom>
        </p:spPr>
      </p:pic>
      <p:pic>
        <p:nvPicPr>
          <p:cNvPr id="7" name="Picture 6" descr="A picture containing sitting, table, holding, white&#10;&#10;Description automatically generated">
            <a:extLst>
              <a:ext uri="{FF2B5EF4-FFF2-40B4-BE49-F238E27FC236}">
                <a16:creationId xmlns:a16="http://schemas.microsoft.com/office/drawing/2014/main" id="{075C3A9F-67C1-1F42-8260-B233E55E2F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48828">
            <a:off x="3662905" y="1462418"/>
            <a:ext cx="1981424" cy="2618826"/>
          </a:xfrm>
          <a:prstGeom prst="rect">
            <a:avLst/>
          </a:prstGeom>
        </p:spPr>
      </p:pic>
      <p:pic>
        <p:nvPicPr>
          <p:cNvPr id="8" name="Picture 7" descr="A picture containing sitting, table, bottle&#10;&#10;Description automatically generated">
            <a:extLst>
              <a:ext uri="{FF2B5EF4-FFF2-40B4-BE49-F238E27FC236}">
                <a16:creationId xmlns:a16="http://schemas.microsoft.com/office/drawing/2014/main" id="{6315405A-832C-024D-B5FD-256A938A39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665506">
            <a:off x="5147819" y="1110262"/>
            <a:ext cx="2211546" cy="2922975"/>
          </a:xfrm>
          <a:prstGeom prst="rect">
            <a:avLst/>
          </a:prstGeom>
        </p:spPr>
      </p:pic>
      <p:pic>
        <p:nvPicPr>
          <p:cNvPr id="9" name="Picture 8" descr="A picture containing orange, sitting, table, small&#10;&#10;Description automatically generated">
            <a:extLst>
              <a:ext uri="{FF2B5EF4-FFF2-40B4-BE49-F238E27FC236}">
                <a16:creationId xmlns:a16="http://schemas.microsoft.com/office/drawing/2014/main" id="{3D6ECE96-E1A2-5A46-9818-CA37B9EC3D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87376" flipH="1">
            <a:off x="5458023" y="-323004"/>
            <a:ext cx="1418740" cy="1875132"/>
          </a:xfrm>
          <a:prstGeom prst="rect">
            <a:avLst/>
          </a:prstGeom>
        </p:spPr>
      </p:pic>
      <p:pic>
        <p:nvPicPr>
          <p:cNvPr id="10" name="Picture 9">
            <a:extLst>
              <a:ext uri="{FF2B5EF4-FFF2-40B4-BE49-F238E27FC236}">
                <a16:creationId xmlns:a16="http://schemas.microsoft.com/office/drawing/2014/main" id="{A68278E1-A3D7-7A4A-901D-9BC0142DDBB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19609521">
            <a:off x="80575" y="1876149"/>
            <a:ext cx="1398990" cy="1751747"/>
          </a:xfrm>
          <a:prstGeom prst="rect">
            <a:avLst/>
          </a:prstGeom>
        </p:spPr>
      </p:pic>
      <p:pic>
        <p:nvPicPr>
          <p:cNvPr id="11" name="Picture 10">
            <a:extLst>
              <a:ext uri="{FF2B5EF4-FFF2-40B4-BE49-F238E27FC236}">
                <a16:creationId xmlns:a16="http://schemas.microsoft.com/office/drawing/2014/main" id="{CA9F0B7C-E84D-044E-A3AC-5FC39E1F8E1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1303200">
            <a:off x="2192022" y="1176669"/>
            <a:ext cx="1499933" cy="1979911"/>
          </a:xfrm>
          <a:prstGeom prst="rect">
            <a:avLst/>
          </a:prstGeom>
        </p:spPr>
      </p:pic>
      <p:pic>
        <p:nvPicPr>
          <p:cNvPr id="12" name="Picture 11" descr="A picture containing sitting, white&#10;&#10;Description automatically generated">
            <a:extLst>
              <a:ext uri="{FF2B5EF4-FFF2-40B4-BE49-F238E27FC236}">
                <a16:creationId xmlns:a16="http://schemas.microsoft.com/office/drawing/2014/main" id="{AD3907BD-8721-564D-849C-7F86432AE3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008865">
            <a:off x="1052488" y="2046367"/>
            <a:ext cx="2671920" cy="3531446"/>
          </a:xfrm>
          <a:prstGeom prst="rect">
            <a:avLst/>
          </a:prstGeom>
        </p:spPr>
      </p:pic>
      <p:pic>
        <p:nvPicPr>
          <p:cNvPr id="13" name="Picture 12" descr="A picture containing sitting, yellow, white, black&#10;&#10;Description automatically generated">
            <a:extLst>
              <a:ext uri="{FF2B5EF4-FFF2-40B4-BE49-F238E27FC236}">
                <a16:creationId xmlns:a16="http://schemas.microsoft.com/office/drawing/2014/main" id="{3C8C4FB6-1E7A-924B-91AC-2B5EB30A21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828891">
            <a:off x="4231364" y="3861917"/>
            <a:ext cx="1376585" cy="1819417"/>
          </a:xfrm>
          <a:prstGeom prst="rect">
            <a:avLst/>
          </a:prstGeom>
        </p:spPr>
      </p:pic>
      <p:pic>
        <p:nvPicPr>
          <p:cNvPr id="14" name="Picture 13" descr="A picture containing sitting, white&#10;&#10;Description automatically generated">
            <a:extLst>
              <a:ext uri="{FF2B5EF4-FFF2-40B4-BE49-F238E27FC236}">
                <a16:creationId xmlns:a16="http://schemas.microsoft.com/office/drawing/2014/main" id="{93F1AB13-622D-1D49-8638-EB87DA8E9C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594326">
            <a:off x="6166551" y="3471038"/>
            <a:ext cx="1499299" cy="1981606"/>
          </a:xfrm>
          <a:prstGeom prst="rect">
            <a:avLst/>
          </a:prstGeom>
        </p:spPr>
      </p:pic>
      <p:sp>
        <p:nvSpPr>
          <p:cNvPr id="15" name="Text Placeholder 1">
            <a:extLst>
              <a:ext uri="{FF2B5EF4-FFF2-40B4-BE49-F238E27FC236}">
                <a16:creationId xmlns:a16="http://schemas.microsoft.com/office/drawing/2014/main" id="{A532421D-C7EE-4FD7-BDC1-D5931FA9735E}"/>
              </a:ext>
            </a:extLst>
          </p:cNvPr>
          <p:cNvSpPr txBox="1">
            <a:spLocks/>
          </p:cNvSpPr>
          <p:nvPr/>
        </p:nvSpPr>
        <p:spPr>
          <a:xfrm>
            <a:off x="204654" y="411510"/>
            <a:ext cx="3473501" cy="1241385"/>
          </a:xfrm>
          <a:prstGeom prst="rect">
            <a:avLst/>
          </a:prstGeom>
        </p:spPr>
        <p:txBody>
          <a:bodyPr vert="horz" lIns="0" tIns="0" rIns="0" bIns="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2000" dirty="0" smtClean="0"/>
              <a:t>Helping </a:t>
            </a:r>
            <a:r>
              <a:rPr lang="en-GB" sz="2000" dirty="0"/>
              <a:t>our </a:t>
            </a:r>
            <a:r>
              <a:rPr lang="en-GB" sz="2000" dirty="0" smtClean="0"/>
              <a:t>customers succeed </a:t>
            </a:r>
            <a:r>
              <a:rPr lang="en-GB" sz="2000" dirty="0"/>
              <a:t>in bringing </a:t>
            </a:r>
            <a:r>
              <a:rPr lang="en-GB" sz="2000" dirty="0" smtClean="0"/>
              <a:t>inhaled </a:t>
            </a:r>
            <a:r>
              <a:rPr lang="en-GB" sz="2000" dirty="0"/>
              <a:t>medicines to market</a:t>
            </a:r>
          </a:p>
        </p:txBody>
      </p:sp>
      <p:sp>
        <p:nvSpPr>
          <p:cNvPr id="16" name="Text Placeholder 2">
            <a:extLst>
              <a:ext uri="{FF2B5EF4-FFF2-40B4-BE49-F238E27FC236}">
                <a16:creationId xmlns:a16="http://schemas.microsoft.com/office/drawing/2014/main" id="{FADBBFF2-48AB-0241-BEC9-E795D19725CA}"/>
              </a:ext>
            </a:extLst>
          </p:cNvPr>
          <p:cNvSpPr txBox="1">
            <a:spLocks/>
          </p:cNvSpPr>
          <p:nvPr/>
        </p:nvSpPr>
        <p:spPr>
          <a:xfrm>
            <a:off x="-45481" y="4807560"/>
            <a:ext cx="4184594" cy="644510"/>
          </a:xfrm>
          <a:prstGeom prst="rect">
            <a:avLst/>
          </a:prstGeom>
        </p:spPr>
        <p:txBody>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600" b="0" i="0" kern="1200">
                <a:solidFill>
                  <a:schemeClr val="tx1"/>
                </a:solidFill>
                <a:latin typeface="+mn-lt"/>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600" b="0" i="0" kern="1200">
                <a:solidFill>
                  <a:schemeClr val="tx1"/>
                </a:solidFill>
                <a:latin typeface="+mn-lt"/>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600" b="0" i="0" kern="1200">
                <a:solidFill>
                  <a:schemeClr val="tx1"/>
                </a:solidFill>
                <a:latin typeface="+mn-lt"/>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600" b="0" i="0" kern="1200">
                <a:solidFill>
                  <a:schemeClr val="tx1"/>
                </a:solidFill>
                <a:latin typeface="+mn-lt"/>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600" b="0" i="0" kern="1200" baseline="0">
                <a:solidFill>
                  <a:schemeClr val="tx1"/>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500" dirty="0" err="1" smtClean="0">
                <a:solidFill>
                  <a:srgbClr val="4A4A49"/>
                </a:solidFill>
                <a:latin typeface="HelveticaNowText-Regular"/>
              </a:rPr>
              <a:t>Airbufo</a:t>
            </a:r>
            <a:r>
              <a:rPr lang="en-GB" sz="500" dirty="0" smtClean="0">
                <a:solidFill>
                  <a:srgbClr val="4A4A49"/>
                </a:solidFill>
                <a:latin typeface="HelveticaNowText-Regular"/>
              </a:rPr>
              <a:t>®, </a:t>
            </a:r>
            <a:r>
              <a:rPr lang="en-GB" sz="500" dirty="0" err="1" smtClean="0">
                <a:solidFill>
                  <a:srgbClr val="4A4A49"/>
                </a:solidFill>
                <a:latin typeface="HelveticaNowText-Regular"/>
              </a:rPr>
              <a:t>AirFluSal</a:t>
            </a:r>
            <a:r>
              <a:rPr lang="en-GB" sz="500" dirty="0" smtClean="0">
                <a:solidFill>
                  <a:srgbClr val="4A4A49"/>
                </a:solidFill>
                <a:latin typeface="HelveticaNowText-Regular"/>
              </a:rPr>
              <a:t>®, </a:t>
            </a:r>
            <a:r>
              <a:rPr lang="en-GB" sz="500" dirty="0" err="1" smtClean="0">
                <a:solidFill>
                  <a:srgbClr val="4A4A49"/>
                </a:solidFill>
                <a:latin typeface="HelveticaNowText-Regular"/>
              </a:rPr>
              <a:t>Forspiro</a:t>
            </a:r>
            <a:r>
              <a:rPr lang="en-GB" sz="500" dirty="0" smtClean="0">
                <a:solidFill>
                  <a:srgbClr val="4A4A49"/>
                </a:solidFill>
                <a:latin typeface="HelveticaNowText-Regular"/>
              </a:rPr>
              <a:t>®, </a:t>
            </a:r>
            <a:r>
              <a:rPr lang="en-GB" sz="500" dirty="0" err="1" smtClean="0">
                <a:solidFill>
                  <a:srgbClr val="4A4A49"/>
                </a:solidFill>
                <a:latin typeface="HelveticaNowText-Regular"/>
              </a:rPr>
              <a:t>Ulitbo</a:t>
            </a:r>
            <a:r>
              <a:rPr lang="en-GB" sz="500" dirty="0" smtClean="0">
                <a:solidFill>
                  <a:srgbClr val="4A4A49"/>
                </a:solidFill>
                <a:latin typeface="HelveticaNowText-Regular"/>
              </a:rPr>
              <a:t>®, </a:t>
            </a:r>
            <a:r>
              <a:rPr lang="en-GB" sz="500" dirty="0" err="1" smtClean="0">
                <a:solidFill>
                  <a:srgbClr val="4A4A49"/>
                </a:solidFill>
                <a:latin typeface="HelveticaNowText-Regular"/>
              </a:rPr>
              <a:t>Seebri</a:t>
            </a:r>
            <a:r>
              <a:rPr lang="en-GB" sz="500" dirty="0" smtClean="0">
                <a:solidFill>
                  <a:srgbClr val="4A4A49"/>
                </a:solidFill>
                <a:latin typeface="HelveticaNowText-Regular"/>
              </a:rPr>
              <a:t>® and </a:t>
            </a:r>
            <a:r>
              <a:rPr lang="en-GB" sz="500" dirty="0" err="1" smtClean="0">
                <a:solidFill>
                  <a:srgbClr val="4A4A49"/>
                </a:solidFill>
                <a:latin typeface="HelveticaNowText-Regular"/>
              </a:rPr>
              <a:t>Breezhaler</a:t>
            </a:r>
            <a:r>
              <a:rPr lang="en-GB" sz="500" dirty="0" smtClean="0">
                <a:solidFill>
                  <a:srgbClr val="4A4A49"/>
                </a:solidFill>
                <a:latin typeface="HelveticaNowText-Regular"/>
              </a:rPr>
              <a:t>® are registered </a:t>
            </a:r>
            <a:r>
              <a:rPr lang="en-GB" sz="500" dirty="0">
                <a:solidFill>
                  <a:srgbClr val="4A4A49"/>
                </a:solidFill>
                <a:latin typeface="HelveticaNowText-Regular"/>
              </a:rPr>
              <a:t>trade marks of Novartis </a:t>
            </a:r>
            <a:r>
              <a:rPr lang="en-GB" sz="500" dirty="0" smtClean="0">
                <a:solidFill>
                  <a:srgbClr val="4A4A49"/>
                </a:solidFill>
                <a:latin typeface="HelveticaNowText-Regular"/>
              </a:rPr>
              <a:t>AG. </a:t>
            </a:r>
            <a:r>
              <a:rPr lang="en-GB" sz="500" dirty="0" err="1">
                <a:solidFill>
                  <a:srgbClr val="4A4A49"/>
                </a:solidFill>
                <a:latin typeface="HelveticaNowText-Regular"/>
              </a:rPr>
              <a:t>flutiform</a:t>
            </a:r>
            <a:r>
              <a:rPr lang="en-GB" sz="500" dirty="0">
                <a:solidFill>
                  <a:srgbClr val="4A4A49"/>
                </a:solidFill>
                <a:latin typeface="HelveticaNowText-Regular"/>
              </a:rPr>
              <a:t>® is a registered trade mark of </a:t>
            </a:r>
            <a:r>
              <a:rPr lang="en-GB" sz="500" dirty="0" err="1">
                <a:solidFill>
                  <a:srgbClr val="4A4A49"/>
                </a:solidFill>
                <a:latin typeface="HelveticaNowText-Regular"/>
              </a:rPr>
              <a:t>Jagotec</a:t>
            </a:r>
            <a:r>
              <a:rPr lang="en-GB" sz="500" dirty="0">
                <a:solidFill>
                  <a:srgbClr val="4A4A49"/>
                </a:solidFill>
                <a:latin typeface="HelveticaNowText-Regular"/>
              </a:rPr>
              <a:t> AG (in some territories, owned by </a:t>
            </a:r>
            <a:r>
              <a:rPr lang="en-GB" sz="500" dirty="0" err="1">
                <a:solidFill>
                  <a:srgbClr val="4A4A49"/>
                </a:solidFill>
                <a:latin typeface="HelveticaNowText-Regular"/>
              </a:rPr>
              <a:t>Mundipharma</a:t>
            </a:r>
            <a:r>
              <a:rPr lang="en-GB" sz="500" dirty="0">
                <a:solidFill>
                  <a:srgbClr val="4A4A49"/>
                </a:solidFill>
                <a:latin typeface="HelveticaNowText-Regular"/>
              </a:rPr>
              <a:t> AG). K-haler® is a registered trade mark of </a:t>
            </a:r>
            <a:r>
              <a:rPr lang="en-GB" sz="500" dirty="0" err="1" smtClean="0">
                <a:solidFill>
                  <a:srgbClr val="4A4A49"/>
                </a:solidFill>
                <a:latin typeface="HelveticaNowText-Regular"/>
              </a:rPr>
              <a:t>Mundipharma</a:t>
            </a:r>
            <a:r>
              <a:rPr lang="en-GB" sz="500" dirty="0" smtClean="0">
                <a:solidFill>
                  <a:srgbClr val="4A4A49"/>
                </a:solidFill>
                <a:latin typeface="HelveticaNowText-Regular"/>
              </a:rPr>
              <a:t>. </a:t>
            </a:r>
            <a:r>
              <a:rPr lang="en-GB" sz="500" dirty="0" err="1" smtClean="0">
                <a:solidFill>
                  <a:srgbClr val="4A4A49"/>
                </a:solidFill>
                <a:latin typeface="HelveticaNowText-Regular"/>
              </a:rPr>
              <a:t>Relvar</a:t>
            </a:r>
            <a:r>
              <a:rPr lang="en-GB" sz="500" dirty="0" smtClean="0">
                <a:solidFill>
                  <a:srgbClr val="4A4A49"/>
                </a:solidFill>
                <a:latin typeface="HelveticaNowText-Regular"/>
              </a:rPr>
              <a:t>®, </a:t>
            </a:r>
            <a:r>
              <a:rPr lang="en-GB" sz="500" dirty="0" err="1" smtClean="0">
                <a:solidFill>
                  <a:srgbClr val="4A4A49"/>
                </a:solidFill>
                <a:latin typeface="HelveticaNowText-Regular"/>
              </a:rPr>
              <a:t>Incruse</a:t>
            </a:r>
            <a:r>
              <a:rPr lang="en-GB" sz="500" dirty="0" smtClean="0">
                <a:solidFill>
                  <a:srgbClr val="4A4A49"/>
                </a:solidFill>
                <a:latin typeface="HelveticaNowText-Regular"/>
              </a:rPr>
              <a:t>® and </a:t>
            </a:r>
            <a:r>
              <a:rPr lang="en-GB" sz="500" dirty="0" err="1" smtClean="0">
                <a:solidFill>
                  <a:srgbClr val="4A4A49"/>
                </a:solidFill>
                <a:latin typeface="HelveticaNowText-Regular"/>
              </a:rPr>
              <a:t>Ellipta</a:t>
            </a:r>
            <a:r>
              <a:rPr lang="en-GB" sz="500" dirty="0" smtClean="0">
                <a:solidFill>
                  <a:srgbClr val="4A4A49"/>
                </a:solidFill>
                <a:latin typeface="HelveticaNowText-Regular"/>
              </a:rPr>
              <a:t>® are registered </a:t>
            </a:r>
            <a:r>
              <a:rPr lang="en-GB" sz="500" dirty="0">
                <a:solidFill>
                  <a:srgbClr val="4A4A49"/>
                </a:solidFill>
                <a:latin typeface="HelveticaNowText-Regular"/>
              </a:rPr>
              <a:t>trade marks of Glaxo Group Ltd. </a:t>
            </a:r>
            <a:r>
              <a:rPr lang="en-GB" sz="500" dirty="0" smtClean="0">
                <a:solidFill>
                  <a:srgbClr val="4A4A49"/>
                </a:solidFill>
                <a:latin typeface="HelveticaNowText-Regular"/>
              </a:rPr>
              <a:t>GSK products shown – technology license from Vectura.</a:t>
            </a:r>
            <a:endParaRPr lang="en-US" sz="500" dirty="0">
              <a:solidFill>
                <a:srgbClr val="4A4A4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2256176853"/>
      </p:ext>
    </p:extLst>
  </p:cSld>
  <p:clrMapOvr>
    <a:masterClrMapping/>
  </p:clrMapOvr>
  <mc:AlternateContent xmlns:mc="http://schemas.openxmlformats.org/markup-compatibility/2006" xmlns:p14="http://schemas.microsoft.com/office/powerpoint/2010/main">
    <mc:Choice Requires="p14">
      <p:transition spd="slow" p14:dur="2000" advTm="53938"/>
    </mc:Choice>
    <mc:Fallback xmlns="">
      <p:transition spd="slow" advTm="5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001" y="289552"/>
            <a:ext cx="6192150" cy="492443"/>
          </a:xfrm>
        </p:spPr>
        <p:txBody>
          <a:bodyPr/>
          <a:lstStyle/>
          <a:p>
            <a:r>
              <a:rPr lang="en-GB" i="1" dirty="0" err="1"/>
              <a:t>flutiform</a:t>
            </a:r>
            <a:r>
              <a:rPr lang="en-GB" baseline="30000" dirty="0"/>
              <a:t>®</a:t>
            </a:r>
            <a:r>
              <a:rPr lang="en-GB" dirty="0"/>
              <a:t> </a:t>
            </a:r>
            <a:r>
              <a:rPr lang="en-GB" dirty="0" smtClean="0"/>
              <a:t>success has continued post-launch through </a:t>
            </a:r>
            <a:r>
              <a:rPr lang="en-GB" dirty="0"/>
              <a:t>a number of key activities</a:t>
            </a:r>
          </a:p>
        </p:txBody>
      </p:sp>
      <p:sp>
        <p:nvSpPr>
          <p:cNvPr id="4" name="Text Placeholder 3"/>
          <p:cNvSpPr>
            <a:spLocks noGrp="1"/>
          </p:cNvSpPr>
          <p:nvPr>
            <p:ph type="body" sz="quarter" idx="21"/>
          </p:nvPr>
        </p:nvSpPr>
        <p:spPr/>
        <p:txBody>
          <a:bodyPr/>
          <a:lstStyle/>
          <a:p>
            <a:endParaRPr lang="en-GB"/>
          </a:p>
        </p:txBody>
      </p:sp>
      <p:sp>
        <p:nvSpPr>
          <p:cNvPr id="5" name="Text Placeholder 4"/>
          <p:cNvSpPr>
            <a:spLocks noGrp="1"/>
          </p:cNvSpPr>
          <p:nvPr>
            <p:ph type="body" sz="quarter" idx="22"/>
          </p:nvPr>
        </p:nvSpPr>
        <p:spPr>
          <a:xfrm>
            <a:off x="342151" y="1047110"/>
            <a:ext cx="6192000" cy="3313112"/>
          </a:xfrm>
        </p:spPr>
        <p:txBody>
          <a:bodyPr/>
          <a:lstStyle/>
          <a:p>
            <a:pPr marL="144000" indent="-144000">
              <a:buFont typeface="Arial" panose="020B0604020202020204" pitchFamily="34" charset="0"/>
              <a:buChar char="•"/>
            </a:pPr>
            <a:r>
              <a:rPr lang="en-US" sz="1400" i="1" dirty="0" err="1">
                <a:solidFill>
                  <a:schemeClr val="tx2"/>
                </a:solidFill>
              </a:rPr>
              <a:t>flutiform</a:t>
            </a:r>
            <a:r>
              <a:rPr lang="en-US" sz="1400" i="1" baseline="30000" dirty="0">
                <a:solidFill>
                  <a:schemeClr val="tx2"/>
                </a:solidFill>
              </a:rPr>
              <a:t>®</a:t>
            </a:r>
            <a:r>
              <a:rPr lang="en-US" sz="1400" i="1" dirty="0">
                <a:solidFill>
                  <a:schemeClr val="tx2"/>
                </a:solidFill>
              </a:rPr>
              <a:t> </a:t>
            </a:r>
            <a:r>
              <a:rPr lang="en-US" sz="1400" dirty="0">
                <a:solidFill>
                  <a:schemeClr val="tx2"/>
                </a:solidFill>
              </a:rPr>
              <a:t>is an ICS/LABA </a:t>
            </a:r>
            <a:r>
              <a:rPr lang="en-US" sz="1400" dirty="0" err="1">
                <a:solidFill>
                  <a:schemeClr val="tx2"/>
                </a:solidFill>
              </a:rPr>
              <a:t>pMDI</a:t>
            </a:r>
            <a:r>
              <a:rPr lang="en-US" sz="1400" dirty="0">
                <a:solidFill>
                  <a:schemeClr val="tx2"/>
                </a:solidFill>
              </a:rPr>
              <a:t> </a:t>
            </a:r>
            <a:endParaRPr lang="en-US" sz="1400" dirty="0" smtClean="0">
              <a:solidFill>
                <a:schemeClr val="tx2"/>
              </a:solidFill>
            </a:endParaRPr>
          </a:p>
          <a:p>
            <a:pPr marL="144000" indent="-144000">
              <a:buFont typeface="Arial" panose="020B0604020202020204" pitchFamily="34" charset="0"/>
              <a:buChar char="•"/>
            </a:pPr>
            <a:r>
              <a:rPr lang="en-US" sz="1400" dirty="0" smtClean="0">
                <a:solidFill>
                  <a:schemeClr val="tx2"/>
                </a:solidFill>
              </a:rPr>
              <a:t>Available </a:t>
            </a:r>
            <a:r>
              <a:rPr lang="en-US" sz="1400" dirty="0">
                <a:solidFill>
                  <a:schemeClr val="tx2"/>
                </a:solidFill>
              </a:rPr>
              <a:t>in EU, Japan and </a:t>
            </a:r>
            <a:r>
              <a:rPr lang="en-US" sz="1400" dirty="0" smtClean="0">
                <a:solidFill>
                  <a:schemeClr val="tx2"/>
                </a:solidFill>
              </a:rPr>
              <a:t>Rest of World </a:t>
            </a:r>
            <a:r>
              <a:rPr lang="en-US" sz="1400" dirty="0">
                <a:solidFill>
                  <a:schemeClr val="tx2"/>
                </a:solidFill>
              </a:rPr>
              <a:t>for ~8 </a:t>
            </a:r>
            <a:r>
              <a:rPr lang="en-US" sz="1400" dirty="0" smtClean="0">
                <a:solidFill>
                  <a:schemeClr val="tx2"/>
                </a:solidFill>
              </a:rPr>
              <a:t>years</a:t>
            </a:r>
          </a:p>
          <a:p>
            <a:pPr marL="144000" indent="-144000">
              <a:buFont typeface="Arial" panose="020B0604020202020204" pitchFamily="34" charset="0"/>
              <a:buChar char="•"/>
            </a:pPr>
            <a:endParaRPr lang="en-US" sz="1400" dirty="0" smtClean="0">
              <a:solidFill>
                <a:schemeClr val="tx2"/>
              </a:solidFill>
            </a:endParaRPr>
          </a:p>
          <a:p>
            <a:pPr marL="144000" indent="-144000">
              <a:buFont typeface="Arial" panose="020B0604020202020204" pitchFamily="34" charset="0"/>
              <a:buChar char="•"/>
            </a:pPr>
            <a:endParaRPr lang="en-US" sz="1400" dirty="0" smtClean="0">
              <a:solidFill>
                <a:schemeClr val="tx2"/>
              </a:solidFill>
            </a:endParaRPr>
          </a:p>
          <a:p>
            <a:pPr marL="144000" indent="-144000">
              <a:buFont typeface="Arial" panose="020B0604020202020204" pitchFamily="34" charset="0"/>
              <a:buChar char="•"/>
            </a:pPr>
            <a:r>
              <a:rPr lang="en-US" sz="1400" dirty="0" err="1" smtClean="0">
                <a:solidFill>
                  <a:schemeClr val="tx2"/>
                </a:solidFill>
              </a:rPr>
              <a:t>Vectura’s</a:t>
            </a:r>
            <a:r>
              <a:rPr lang="en-US" sz="1400" dirty="0" smtClean="0">
                <a:solidFill>
                  <a:schemeClr val="tx2"/>
                </a:solidFill>
              </a:rPr>
              <a:t> </a:t>
            </a:r>
            <a:r>
              <a:rPr lang="en-GB" sz="1400" dirty="0">
                <a:solidFill>
                  <a:schemeClr val="tx2"/>
                </a:solidFill>
              </a:rPr>
              <a:t>multi-disciplinary team of product stewards help maintain and grow </a:t>
            </a:r>
            <a:r>
              <a:rPr lang="en-GB" sz="1400" i="1" dirty="0" err="1" smtClean="0">
                <a:solidFill>
                  <a:schemeClr val="tx2"/>
                </a:solidFill>
              </a:rPr>
              <a:t>flutiform</a:t>
            </a:r>
            <a:r>
              <a:rPr lang="en-GB" sz="1400" i="1" baseline="30000" dirty="0">
                <a:solidFill>
                  <a:schemeClr val="tx2"/>
                </a:solidFill>
              </a:rPr>
              <a:t>®</a:t>
            </a:r>
            <a:r>
              <a:rPr lang="en-GB" sz="1400" dirty="0">
                <a:solidFill>
                  <a:schemeClr val="tx2"/>
                </a:solidFill>
              </a:rPr>
              <a:t> </a:t>
            </a:r>
            <a:r>
              <a:rPr lang="en-GB" sz="1400" dirty="0" smtClean="0">
                <a:solidFill>
                  <a:schemeClr val="tx2"/>
                </a:solidFill>
              </a:rPr>
              <a:t>for our partner through:</a:t>
            </a:r>
            <a:endParaRPr lang="de-CH" sz="1400" dirty="0" smtClean="0">
              <a:solidFill>
                <a:schemeClr val="tx2"/>
              </a:solidFill>
            </a:endParaRPr>
          </a:p>
          <a:p>
            <a:pPr marL="369425" lvl="1" indent="-144000"/>
            <a:r>
              <a:rPr lang="de-CH" dirty="0" smtClean="0"/>
              <a:t>Capacity evolution</a:t>
            </a:r>
          </a:p>
          <a:p>
            <a:pPr marL="369425" lvl="1" indent="-144000"/>
            <a:r>
              <a:rPr lang="de-CH" dirty="0" smtClean="0"/>
              <a:t>Risk </a:t>
            </a:r>
            <a:r>
              <a:rPr lang="de-CH" dirty="0"/>
              <a:t>and change </a:t>
            </a:r>
            <a:r>
              <a:rPr lang="de-CH" dirty="0" smtClean="0"/>
              <a:t>management</a:t>
            </a:r>
          </a:p>
          <a:p>
            <a:pPr marL="369425" lvl="1" indent="-144000"/>
            <a:r>
              <a:rPr lang="de-CH" dirty="0" smtClean="0"/>
              <a:t>Qualifying </a:t>
            </a:r>
            <a:r>
              <a:rPr lang="de-CH" dirty="0"/>
              <a:t>second supply </a:t>
            </a:r>
            <a:r>
              <a:rPr lang="de-CH" dirty="0" smtClean="0"/>
              <a:t>sources</a:t>
            </a:r>
          </a:p>
          <a:p>
            <a:pPr marL="369425" lvl="1" indent="-144000"/>
            <a:r>
              <a:rPr lang="de-CH" dirty="0" smtClean="0"/>
              <a:t>Continuous improvements</a:t>
            </a:r>
          </a:p>
          <a:p>
            <a:pPr marL="369425" lvl="1" indent="-144000"/>
            <a:r>
              <a:rPr lang="en-GB" dirty="0" smtClean="0"/>
              <a:t>Lifecycle </a:t>
            </a:r>
            <a:r>
              <a:rPr lang="en-GB" dirty="0"/>
              <a:t>management – </a:t>
            </a:r>
            <a:r>
              <a:rPr lang="en-GB" dirty="0" smtClean="0"/>
              <a:t>support development </a:t>
            </a:r>
            <a:r>
              <a:rPr lang="en-GB" dirty="0"/>
              <a:t>of </a:t>
            </a:r>
            <a:r>
              <a:rPr lang="en-GB" dirty="0" smtClean="0"/>
              <a:t>breath-actuated </a:t>
            </a:r>
            <a:r>
              <a:rPr lang="en-GB" i="1" dirty="0" smtClean="0"/>
              <a:t>K-haler</a:t>
            </a:r>
            <a:r>
              <a:rPr lang="en-GB" i="1" baseline="30000" dirty="0" smtClean="0"/>
              <a:t>®</a:t>
            </a:r>
            <a:endParaRPr lang="de-CH" i="1" baseline="30000" dirty="0" smtClean="0"/>
          </a:p>
          <a:p>
            <a:pPr marL="369425" lvl="1" indent="-144000"/>
            <a:r>
              <a:rPr lang="de-CH" dirty="0" smtClean="0"/>
              <a:t>Commercial batch trending and review of process capability</a:t>
            </a:r>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755" y="576064"/>
            <a:ext cx="1073557" cy="14196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701" y="2989579"/>
            <a:ext cx="986947" cy="1304180"/>
          </a:xfrm>
          <a:prstGeom prst="rect">
            <a:avLst/>
          </a:prstGeom>
        </p:spPr>
      </p:pic>
      <p:sp>
        <p:nvSpPr>
          <p:cNvPr id="8" name="Rectangle 7"/>
          <p:cNvSpPr/>
          <p:nvPr/>
        </p:nvSpPr>
        <p:spPr>
          <a:xfrm>
            <a:off x="5844597" y="4273629"/>
            <a:ext cx="659155" cy="246221"/>
          </a:xfrm>
          <a:prstGeom prst="rect">
            <a:avLst/>
          </a:prstGeom>
        </p:spPr>
        <p:txBody>
          <a:bodyPr wrap="none">
            <a:spAutoFit/>
          </a:bodyPr>
          <a:lstStyle/>
          <a:p>
            <a:pPr marL="0" lvl="1"/>
            <a:r>
              <a:rPr lang="en-GB" sz="1000" i="1" dirty="0" smtClean="0"/>
              <a:t>K-haler</a:t>
            </a:r>
            <a:r>
              <a:rPr lang="en-GB" sz="1000" i="1" baseline="30000" dirty="0"/>
              <a:t>®</a:t>
            </a:r>
            <a:endParaRPr lang="de-CH" sz="1000" i="1" baseline="30000" dirty="0"/>
          </a:p>
        </p:txBody>
      </p:sp>
      <p:sp>
        <p:nvSpPr>
          <p:cNvPr id="9" name="Text Placeholder 2">
            <a:extLst>
              <a:ext uri="{FF2B5EF4-FFF2-40B4-BE49-F238E27FC236}">
                <a16:creationId xmlns:a16="http://schemas.microsoft.com/office/drawing/2014/main" id="{FADBBFF2-48AB-0241-BEC9-E795D19725CA}"/>
              </a:ext>
            </a:extLst>
          </p:cNvPr>
          <p:cNvSpPr txBox="1">
            <a:spLocks/>
          </p:cNvSpPr>
          <p:nvPr/>
        </p:nvSpPr>
        <p:spPr>
          <a:xfrm>
            <a:off x="0" y="4958144"/>
            <a:ext cx="4797151" cy="185355"/>
          </a:xfrm>
          <a:prstGeom prst="rect">
            <a:avLst/>
          </a:prstGeom>
        </p:spPr>
        <p:txBody>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600" b="0" i="0" kern="1200">
                <a:solidFill>
                  <a:schemeClr val="tx1"/>
                </a:solidFill>
                <a:latin typeface="+mn-lt"/>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600" b="0" i="0" kern="1200">
                <a:solidFill>
                  <a:schemeClr val="tx1"/>
                </a:solidFill>
                <a:latin typeface="+mn-lt"/>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600" b="0" i="0" kern="1200">
                <a:solidFill>
                  <a:schemeClr val="tx1"/>
                </a:solidFill>
                <a:latin typeface="+mn-lt"/>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600" b="0" i="0" kern="1200">
                <a:solidFill>
                  <a:schemeClr val="tx1"/>
                </a:solidFill>
                <a:latin typeface="+mn-lt"/>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600" b="0" i="0" kern="1200" baseline="0">
                <a:solidFill>
                  <a:schemeClr val="tx1"/>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500" dirty="0" err="1" smtClean="0">
                <a:solidFill>
                  <a:srgbClr val="4A4A49"/>
                </a:solidFill>
                <a:latin typeface="HelveticaNowText-Regular"/>
              </a:rPr>
              <a:t>flutiform</a:t>
            </a:r>
            <a:r>
              <a:rPr lang="en-GB" sz="500" dirty="0">
                <a:solidFill>
                  <a:srgbClr val="4A4A49"/>
                </a:solidFill>
                <a:latin typeface="HelveticaNowText-Regular"/>
              </a:rPr>
              <a:t>® is a registered trade mark of </a:t>
            </a:r>
            <a:r>
              <a:rPr lang="en-GB" sz="500" dirty="0" err="1">
                <a:solidFill>
                  <a:srgbClr val="4A4A49"/>
                </a:solidFill>
                <a:latin typeface="HelveticaNowText-Regular"/>
              </a:rPr>
              <a:t>Jagotec</a:t>
            </a:r>
            <a:r>
              <a:rPr lang="en-GB" sz="500" dirty="0">
                <a:solidFill>
                  <a:srgbClr val="4A4A49"/>
                </a:solidFill>
                <a:latin typeface="HelveticaNowText-Regular"/>
              </a:rPr>
              <a:t> AG (in some territories, owned by </a:t>
            </a:r>
            <a:r>
              <a:rPr lang="en-GB" sz="500" dirty="0" err="1">
                <a:solidFill>
                  <a:srgbClr val="4A4A49"/>
                </a:solidFill>
                <a:latin typeface="HelveticaNowText-Regular"/>
              </a:rPr>
              <a:t>Mundipharma</a:t>
            </a:r>
            <a:r>
              <a:rPr lang="en-GB" sz="500" dirty="0">
                <a:solidFill>
                  <a:srgbClr val="4A4A49"/>
                </a:solidFill>
                <a:latin typeface="HelveticaNowText-Regular"/>
              </a:rPr>
              <a:t> AG). K-haler® is a registered trade mark of </a:t>
            </a:r>
            <a:r>
              <a:rPr lang="en-GB" sz="500" dirty="0" err="1" smtClean="0">
                <a:solidFill>
                  <a:srgbClr val="4A4A49"/>
                </a:solidFill>
                <a:latin typeface="HelveticaNowText-Regular"/>
              </a:rPr>
              <a:t>Mundipharma</a:t>
            </a:r>
            <a:r>
              <a:rPr lang="en-GB" sz="500" dirty="0" smtClean="0">
                <a:solidFill>
                  <a:srgbClr val="4A4A49"/>
                </a:solidFill>
                <a:latin typeface="HelveticaNowText-Regular"/>
              </a:rPr>
              <a:t>. </a:t>
            </a:r>
            <a:endParaRPr lang="en-US" sz="500" dirty="0">
              <a:solidFill>
                <a:srgbClr val="4A4A49"/>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1511403862"/>
      </p:ext>
    </p:extLst>
  </p:cSld>
  <p:clrMapOvr>
    <a:masterClrMapping/>
  </p:clrMapOvr>
  <mc:AlternateContent xmlns:mc="http://schemas.openxmlformats.org/markup-compatibility/2006" xmlns:p14="http://schemas.microsoft.com/office/powerpoint/2010/main">
    <mc:Choice Requires="p14">
      <p:transition spd="slow" p14:dur="2000" advTm="69295"/>
    </mc:Choice>
    <mc:Fallback xmlns="">
      <p:transition spd="slow" advTm="6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EAEE"/>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Managing a global supply chain</a:t>
            </a:r>
          </a:p>
        </p:txBody>
      </p:sp>
      <p:sp>
        <p:nvSpPr>
          <p:cNvPr id="12" name="Text Placeholder 13">
            <a:extLst>
              <a:ext uri="{FF2B5EF4-FFF2-40B4-BE49-F238E27FC236}">
                <a16:creationId xmlns:a16="http://schemas.microsoft.com/office/drawing/2014/main" id="{6B142493-6830-4656-AD68-7192B3047640}"/>
              </a:ext>
            </a:extLst>
          </p:cNvPr>
          <p:cNvSpPr txBox="1">
            <a:spLocks/>
          </p:cNvSpPr>
          <p:nvPr/>
        </p:nvSpPr>
        <p:spPr>
          <a:xfrm>
            <a:off x="342001" y="1589038"/>
            <a:ext cx="1584000" cy="2782937"/>
          </a:xfrm>
          <a:prstGeom prst="rect">
            <a:avLst/>
          </a:prstGeom>
          <a:solidFill>
            <a:schemeClr val="bg1"/>
          </a:solidFill>
        </p:spPr>
        <p:txBody>
          <a:bodyPr vert="horz" wrap="square"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de-CH" sz="1100" b="0" dirty="0">
                <a:solidFill>
                  <a:schemeClr val="tx1"/>
                </a:solidFill>
              </a:rPr>
              <a:t>Raw material usage &amp; consumption</a:t>
            </a:r>
          </a:p>
          <a:p>
            <a:pPr marL="144000" indent="-144000">
              <a:spcAft>
                <a:spcPts val="400"/>
              </a:spcAft>
              <a:buFont typeface="Arial" panose="020B0604020202020204" pitchFamily="34" charset="0"/>
              <a:buChar char="•"/>
            </a:pPr>
            <a:r>
              <a:rPr lang="de-CH" sz="1100" b="0" dirty="0">
                <a:solidFill>
                  <a:schemeClr val="tx1"/>
                </a:solidFill>
              </a:rPr>
              <a:t>CMO planning monitoring</a:t>
            </a:r>
          </a:p>
          <a:p>
            <a:pPr marL="144000" indent="-144000">
              <a:spcAft>
                <a:spcPts val="400"/>
              </a:spcAft>
              <a:buFont typeface="Arial" panose="020B0604020202020204" pitchFamily="34" charset="0"/>
              <a:buChar char="•"/>
            </a:pPr>
            <a:r>
              <a:rPr lang="de-CH" sz="1100" b="0" dirty="0">
                <a:solidFill>
                  <a:schemeClr val="tx1"/>
                </a:solidFill>
              </a:rPr>
              <a:t>Capacity utilisation</a:t>
            </a:r>
          </a:p>
          <a:p>
            <a:pPr marL="144000" indent="-144000">
              <a:spcAft>
                <a:spcPts val="400"/>
              </a:spcAft>
              <a:buFont typeface="Arial" panose="020B0604020202020204" pitchFamily="34" charset="0"/>
              <a:buChar char="•"/>
            </a:pPr>
            <a:r>
              <a:rPr lang="de-CH" sz="1100" b="0" dirty="0">
                <a:solidFill>
                  <a:schemeClr val="tx1"/>
                </a:solidFill>
              </a:rPr>
              <a:t>Quality compliance</a:t>
            </a:r>
          </a:p>
          <a:p>
            <a:pPr marL="144000" indent="-144000">
              <a:spcAft>
                <a:spcPts val="400"/>
              </a:spcAft>
              <a:buFont typeface="Arial" panose="020B0604020202020204" pitchFamily="34" charset="0"/>
              <a:buChar char="•"/>
            </a:pPr>
            <a:r>
              <a:rPr lang="de-CH" sz="1100" b="0" dirty="0">
                <a:solidFill>
                  <a:schemeClr val="tx1"/>
                </a:solidFill>
              </a:rPr>
              <a:t>Raw material &amp; component supplier management</a:t>
            </a:r>
          </a:p>
          <a:p>
            <a:pPr marL="144000" indent="-144000">
              <a:spcAft>
                <a:spcPts val="400"/>
              </a:spcAft>
              <a:buFont typeface="Arial" panose="020B0604020202020204" pitchFamily="34" charset="0"/>
              <a:buChar char="•"/>
            </a:pPr>
            <a:r>
              <a:rPr lang="de-CH" sz="1100" b="0" dirty="0">
                <a:solidFill>
                  <a:schemeClr val="tx1"/>
                </a:solidFill>
              </a:rPr>
              <a:t>KPIs</a:t>
            </a:r>
          </a:p>
        </p:txBody>
      </p:sp>
      <p:sp>
        <p:nvSpPr>
          <p:cNvPr id="14" name="Text Placeholder 13">
            <a:extLst>
              <a:ext uri="{FF2B5EF4-FFF2-40B4-BE49-F238E27FC236}">
                <a16:creationId xmlns:a16="http://schemas.microsoft.com/office/drawing/2014/main" id="{7C3A273F-3B7F-4097-BD88-A8BB09D4A9A6}"/>
              </a:ext>
            </a:extLst>
          </p:cNvPr>
          <p:cNvSpPr txBox="1">
            <a:spLocks/>
          </p:cNvSpPr>
          <p:nvPr/>
        </p:nvSpPr>
        <p:spPr>
          <a:xfrm>
            <a:off x="2646076" y="1589038"/>
            <a:ext cx="1584000" cy="2782937"/>
          </a:xfrm>
          <a:prstGeom prst="rect">
            <a:avLst/>
          </a:prstGeom>
          <a:solidFill>
            <a:schemeClr val="bg1"/>
          </a:solidFill>
        </p:spPr>
        <p:txBody>
          <a:bodyPr vert="horz" wrap="square"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en-GB" sz="1100" b="0" dirty="0">
                <a:solidFill>
                  <a:schemeClr val="tx1"/>
                </a:solidFill>
              </a:rPr>
              <a:t>Customer demand management</a:t>
            </a:r>
          </a:p>
          <a:p>
            <a:pPr marL="144000" indent="-144000">
              <a:spcAft>
                <a:spcPts val="400"/>
              </a:spcAft>
              <a:buFont typeface="Arial" panose="020B0604020202020204" pitchFamily="34" charset="0"/>
              <a:buChar char="•"/>
            </a:pPr>
            <a:r>
              <a:rPr lang="en-GB" sz="1100" b="0" dirty="0">
                <a:solidFill>
                  <a:schemeClr val="tx1"/>
                </a:solidFill>
              </a:rPr>
              <a:t>Supply Planning</a:t>
            </a:r>
          </a:p>
          <a:p>
            <a:pPr marL="144000" indent="-144000">
              <a:spcAft>
                <a:spcPts val="400"/>
              </a:spcAft>
              <a:buFont typeface="Arial" panose="020B0604020202020204" pitchFamily="34" charset="0"/>
              <a:buChar char="•"/>
            </a:pPr>
            <a:r>
              <a:rPr lang="en-GB" sz="1100" b="0" dirty="0">
                <a:solidFill>
                  <a:schemeClr val="tx1"/>
                </a:solidFill>
              </a:rPr>
              <a:t>Long Term supply management</a:t>
            </a:r>
          </a:p>
          <a:p>
            <a:pPr marL="144000" indent="-144000">
              <a:spcAft>
                <a:spcPts val="400"/>
              </a:spcAft>
              <a:buFont typeface="Arial" panose="020B0604020202020204" pitchFamily="34" charset="0"/>
              <a:buChar char="•"/>
            </a:pPr>
            <a:r>
              <a:rPr lang="en-GB" sz="1100" b="0" dirty="0">
                <a:solidFill>
                  <a:schemeClr val="tx1"/>
                </a:solidFill>
              </a:rPr>
              <a:t>ERP system</a:t>
            </a:r>
          </a:p>
          <a:p>
            <a:pPr marL="144000" indent="-144000">
              <a:spcAft>
                <a:spcPts val="400"/>
              </a:spcAft>
              <a:buFont typeface="Arial" panose="020B0604020202020204" pitchFamily="34" charset="0"/>
              <a:buChar char="•"/>
            </a:pPr>
            <a:r>
              <a:rPr lang="en-GB" sz="1100" b="0" dirty="0">
                <a:solidFill>
                  <a:schemeClr val="tx1"/>
                </a:solidFill>
              </a:rPr>
              <a:t>Capacity monitoring</a:t>
            </a:r>
          </a:p>
          <a:p>
            <a:pPr marL="144000" indent="-144000">
              <a:spcAft>
                <a:spcPts val="400"/>
              </a:spcAft>
              <a:buFont typeface="Arial" panose="020B0604020202020204" pitchFamily="34" charset="0"/>
              <a:buChar char="•"/>
            </a:pPr>
            <a:r>
              <a:rPr lang="en-GB" sz="1100" b="0" dirty="0">
                <a:solidFill>
                  <a:schemeClr val="tx1"/>
                </a:solidFill>
              </a:rPr>
              <a:t>Management reporting</a:t>
            </a:r>
          </a:p>
          <a:p>
            <a:pPr marL="144000" indent="-144000">
              <a:spcAft>
                <a:spcPts val="400"/>
              </a:spcAft>
              <a:buFont typeface="Arial" panose="020B0604020202020204" pitchFamily="34" charset="0"/>
              <a:buChar char="•"/>
            </a:pPr>
            <a:r>
              <a:rPr lang="en-GB" sz="1100" b="0" dirty="0">
                <a:solidFill>
                  <a:schemeClr val="tx1"/>
                </a:solidFill>
              </a:rPr>
              <a:t>Process and KPI definition and implementation</a:t>
            </a:r>
          </a:p>
        </p:txBody>
      </p:sp>
      <p:sp>
        <p:nvSpPr>
          <p:cNvPr id="15" name="Text Placeholder 13">
            <a:extLst>
              <a:ext uri="{FF2B5EF4-FFF2-40B4-BE49-F238E27FC236}">
                <a16:creationId xmlns:a16="http://schemas.microsoft.com/office/drawing/2014/main" id="{CEBD3AED-715F-4958-9104-1A21ABF0F531}"/>
              </a:ext>
            </a:extLst>
          </p:cNvPr>
          <p:cNvSpPr txBox="1">
            <a:spLocks/>
          </p:cNvSpPr>
          <p:nvPr/>
        </p:nvSpPr>
        <p:spPr>
          <a:xfrm>
            <a:off x="4950151" y="1589038"/>
            <a:ext cx="1584000" cy="2782937"/>
          </a:xfrm>
          <a:prstGeom prst="rect">
            <a:avLst/>
          </a:prstGeom>
          <a:solidFill>
            <a:schemeClr val="bg1"/>
          </a:solidFill>
        </p:spPr>
        <p:txBody>
          <a:bodyPr vert="horz" wrap="square" lIns="90000" tIns="108000" rIns="90000" bIns="4680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144000" indent="-144000">
              <a:spcAft>
                <a:spcPts val="400"/>
              </a:spcAft>
              <a:buFont typeface="Arial" panose="020B0604020202020204" pitchFamily="34" charset="0"/>
              <a:buChar char="•"/>
            </a:pPr>
            <a:r>
              <a:rPr lang="en-GB" sz="1100" b="0" dirty="0">
                <a:solidFill>
                  <a:schemeClr val="tx1"/>
                </a:solidFill>
              </a:rPr>
              <a:t>Forecast &amp; order process</a:t>
            </a:r>
          </a:p>
          <a:p>
            <a:pPr marL="144000" indent="-144000">
              <a:spcAft>
                <a:spcPts val="400"/>
              </a:spcAft>
              <a:buFont typeface="Arial" panose="020B0604020202020204" pitchFamily="34" charset="0"/>
              <a:buChar char="•"/>
            </a:pPr>
            <a:r>
              <a:rPr lang="en-GB" sz="1100" b="0" dirty="0">
                <a:solidFill>
                  <a:schemeClr val="tx1"/>
                </a:solidFill>
              </a:rPr>
              <a:t>Process compliance</a:t>
            </a:r>
          </a:p>
          <a:p>
            <a:pPr marL="144000" indent="-144000">
              <a:spcAft>
                <a:spcPts val="400"/>
              </a:spcAft>
              <a:buFont typeface="Arial" panose="020B0604020202020204" pitchFamily="34" charset="0"/>
              <a:buChar char="•"/>
            </a:pPr>
            <a:r>
              <a:rPr lang="en-GB" sz="1100" b="0" dirty="0">
                <a:solidFill>
                  <a:schemeClr val="tx1"/>
                </a:solidFill>
              </a:rPr>
              <a:t>Process improvement</a:t>
            </a:r>
          </a:p>
          <a:p>
            <a:pPr marL="144000" indent="-144000">
              <a:spcAft>
                <a:spcPts val="400"/>
              </a:spcAft>
              <a:buFont typeface="Arial" panose="020B0604020202020204" pitchFamily="34" charset="0"/>
              <a:buChar char="•"/>
            </a:pPr>
            <a:r>
              <a:rPr lang="en-GB" sz="1100" b="0" dirty="0">
                <a:solidFill>
                  <a:schemeClr val="tx1"/>
                </a:solidFill>
              </a:rPr>
              <a:t>KPIs</a:t>
            </a:r>
          </a:p>
          <a:p>
            <a:pPr marL="144000" indent="-144000">
              <a:spcAft>
                <a:spcPts val="400"/>
              </a:spcAft>
              <a:buFont typeface="Arial" panose="020B0604020202020204" pitchFamily="34" charset="0"/>
              <a:buChar char="•"/>
            </a:pPr>
            <a:r>
              <a:rPr lang="en-GB" sz="1100" b="0" dirty="0">
                <a:solidFill>
                  <a:schemeClr val="tx1"/>
                </a:solidFill>
              </a:rPr>
              <a:t>Logistics support/</a:t>
            </a:r>
            <a:br>
              <a:rPr lang="en-GB" sz="1100" b="0" dirty="0">
                <a:solidFill>
                  <a:schemeClr val="tx1"/>
                </a:solidFill>
              </a:rPr>
            </a:br>
            <a:r>
              <a:rPr lang="en-GB" sz="1100" b="0" dirty="0">
                <a:solidFill>
                  <a:schemeClr val="tx1"/>
                </a:solidFill>
              </a:rPr>
              <a:t>coordination between CMO </a:t>
            </a:r>
            <a:br>
              <a:rPr lang="en-GB" sz="1100" b="0" dirty="0">
                <a:solidFill>
                  <a:schemeClr val="tx1"/>
                </a:solidFill>
              </a:rPr>
            </a:br>
            <a:r>
              <a:rPr lang="en-GB" sz="1100" b="0" dirty="0">
                <a:solidFill>
                  <a:schemeClr val="tx1"/>
                </a:solidFill>
              </a:rPr>
              <a:t>and customers</a:t>
            </a:r>
          </a:p>
          <a:p>
            <a:pPr marL="144000" indent="-144000">
              <a:spcAft>
                <a:spcPts val="400"/>
              </a:spcAft>
              <a:buFont typeface="Arial" panose="020B0604020202020204" pitchFamily="34" charset="0"/>
              <a:buChar char="•"/>
            </a:pPr>
            <a:r>
              <a:rPr lang="en-GB" sz="1100" b="0" dirty="0" smtClean="0">
                <a:solidFill>
                  <a:schemeClr val="tx1"/>
                </a:solidFill>
              </a:rPr>
              <a:t>New </a:t>
            </a:r>
            <a:r>
              <a:rPr lang="en-GB" sz="1100" b="0" dirty="0">
                <a:solidFill>
                  <a:schemeClr val="tx1"/>
                </a:solidFill>
              </a:rPr>
              <a:t>product launches support</a:t>
            </a:r>
          </a:p>
        </p:txBody>
      </p:sp>
      <p:sp>
        <p:nvSpPr>
          <p:cNvPr id="16" name="Rectangle 15">
            <a:extLst>
              <a:ext uri="{FF2B5EF4-FFF2-40B4-BE49-F238E27FC236}">
                <a16:creationId xmlns:a16="http://schemas.microsoft.com/office/drawing/2014/main" id="{740F049E-4F80-4EB9-AD57-FB97BFA1DBCE}"/>
              </a:ext>
            </a:extLst>
          </p:cNvPr>
          <p:cNvSpPr/>
          <p:nvPr/>
        </p:nvSpPr>
        <p:spPr>
          <a:xfrm>
            <a:off x="342001" y="1074238"/>
            <a:ext cx="1584000" cy="514800"/>
          </a:xfrm>
          <a:prstGeom prst="rect">
            <a:avLst/>
          </a:prstGeom>
          <a:solidFill>
            <a:schemeClr val="accent2"/>
          </a:solidFill>
        </p:spPr>
        <p:txBody>
          <a:bodyPr wrap="square" lIns="108000" anchor="ctr" anchorCtr="0">
            <a:noAutofit/>
          </a:bodyPr>
          <a:lstStyle/>
          <a:p>
            <a:r>
              <a:rPr lang="en-GB" sz="1200" b="1" dirty="0">
                <a:solidFill>
                  <a:schemeClr val="bg1"/>
                </a:solidFill>
                <a:latin typeface="+mj-lt"/>
              </a:rPr>
              <a:t>Supplier Management</a:t>
            </a:r>
          </a:p>
        </p:txBody>
      </p:sp>
      <p:sp>
        <p:nvSpPr>
          <p:cNvPr id="17" name="Rectangle 16">
            <a:extLst>
              <a:ext uri="{FF2B5EF4-FFF2-40B4-BE49-F238E27FC236}">
                <a16:creationId xmlns:a16="http://schemas.microsoft.com/office/drawing/2014/main" id="{E446B4F3-6B50-4D9F-A575-AD53F2AF396A}"/>
              </a:ext>
            </a:extLst>
          </p:cNvPr>
          <p:cNvSpPr/>
          <p:nvPr/>
        </p:nvSpPr>
        <p:spPr>
          <a:xfrm>
            <a:off x="2646076" y="1074238"/>
            <a:ext cx="1584000" cy="514800"/>
          </a:xfrm>
          <a:prstGeom prst="rect">
            <a:avLst/>
          </a:prstGeom>
          <a:solidFill>
            <a:schemeClr val="accent2"/>
          </a:solidFill>
        </p:spPr>
        <p:txBody>
          <a:bodyPr wrap="square" lIns="108000" anchor="ctr" anchorCtr="0">
            <a:noAutofit/>
          </a:bodyPr>
          <a:lstStyle/>
          <a:p>
            <a:r>
              <a:rPr lang="en-GB" sz="1200" b="1" dirty="0">
                <a:solidFill>
                  <a:schemeClr val="bg1"/>
                </a:solidFill>
                <a:latin typeface="+mj-lt"/>
              </a:rPr>
              <a:t>Supply Chain Management</a:t>
            </a:r>
          </a:p>
        </p:txBody>
      </p:sp>
      <p:sp>
        <p:nvSpPr>
          <p:cNvPr id="18" name="Rectangle 17">
            <a:extLst>
              <a:ext uri="{FF2B5EF4-FFF2-40B4-BE49-F238E27FC236}">
                <a16:creationId xmlns:a16="http://schemas.microsoft.com/office/drawing/2014/main" id="{F29346BF-31E4-4C98-8EBE-42B352514F72}"/>
              </a:ext>
            </a:extLst>
          </p:cNvPr>
          <p:cNvSpPr/>
          <p:nvPr/>
        </p:nvSpPr>
        <p:spPr>
          <a:xfrm>
            <a:off x="4950151" y="1074238"/>
            <a:ext cx="1584000" cy="514800"/>
          </a:xfrm>
          <a:prstGeom prst="rect">
            <a:avLst/>
          </a:prstGeom>
          <a:solidFill>
            <a:schemeClr val="accent2"/>
          </a:solidFill>
        </p:spPr>
        <p:txBody>
          <a:bodyPr wrap="square" lIns="108000" anchor="ctr" anchorCtr="0">
            <a:noAutofit/>
          </a:bodyPr>
          <a:lstStyle/>
          <a:p>
            <a:r>
              <a:rPr lang="en-GB" sz="1200" b="1" dirty="0">
                <a:solidFill>
                  <a:schemeClr val="bg1"/>
                </a:solidFill>
                <a:latin typeface="+mj-lt"/>
              </a:rPr>
              <a:t>Customer Management</a:t>
            </a:r>
          </a:p>
        </p:txBody>
      </p:sp>
      <p:sp>
        <p:nvSpPr>
          <p:cNvPr id="24" name="Flowchart: Decision 61">
            <a:extLst>
              <a:ext uri="{FF2B5EF4-FFF2-40B4-BE49-F238E27FC236}">
                <a16:creationId xmlns:a16="http://schemas.microsoft.com/office/drawing/2014/main" id="{ECFEBB94-650F-4F0D-AAA3-B91250D7EBE4}"/>
              </a:ext>
            </a:extLst>
          </p:cNvPr>
          <p:cNvSpPr>
            <a:spLocks noChangeAspect="1"/>
          </p:cNvSpPr>
          <p:nvPr/>
        </p:nvSpPr>
        <p:spPr>
          <a:xfrm>
            <a:off x="2199639" y="1223638"/>
            <a:ext cx="172800" cy="216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Flowchart: Decision 61">
            <a:extLst>
              <a:ext uri="{FF2B5EF4-FFF2-40B4-BE49-F238E27FC236}">
                <a16:creationId xmlns:a16="http://schemas.microsoft.com/office/drawing/2014/main" id="{57538852-8809-471C-A500-A9E195FD9D8C}"/>
              </a:ext>
            </a:extLst>
          </p:cNvPr>
          <p:cNvSpPr>
            <a:spLocks noChangeAspect="1"/>
          </p:cNvSpPr>
          <p:nvPr/>
        </p:nvSpPr>
        <p:spPr>
          <a:xfrm>
            <a:off x="4505659" y="1223638"/>
            <a:ext cx="172800" cy="216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1670137045"/>
      </p:ext>
    </p:extLst>
  </p:cSld>
  <p:clrMapOvr>
    <a:masterClrMapping/>
  </p:clrMapOvr>
  <mc:AlternateContent xmlns:mc="http://schemas.openxmlformats.org/markup-compatibility/2006" xmlns:p14="http://schemas.microsoft.com/office/powerpoint/2010/main">
    <mc:Choice Requires="p14">
      <p:transition spd="slow" p14:dur="2000" advTm="44182"/>
    </mc:Choice>
    <mc:Fallback xmlns="">
      <p:transition spd="slow" advTm="4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001" y="289552"/>
            <a:ext cx="6192150" cy="492443"/>
          </a:xfrm>
        </p:spPr>
        <p:txBody>
          <a:bodyPr/>
          <a:lstStyle/>
          <a:p>
            <a:r>
              <a:rPr lang="en-GB" dirty="0"/>
              <a:t>From Feasibility to Final Product: Delivering Success for an Inhaled Development Programme</a:t>
            </a:r>
          </a:p>
        </p:txBody>
      </p:sp>
      <p:sp>
        <p:nvSpPr>
          <p:cNvPr id="9" name="Text Placeholder 8"/>
          <p:cNvSpPr>
            <a:spLocks noGrp="1"/>
          </p:cNvSpPr>
          <p:nvPr>
            <p:ph type="body" sz="quarter" idx="21"/>
          </p:nvPr>
        </p:nvSpPr>
        <p:spPr/>
        <p:txBody>
          <a:bodyPr/>
          <a:lstStyle/>
          <a:p>
            <a:endParaRPr lang="en-GB"/>
          </a:p>
        </p:txBody>
      </p:sp>
      <p:sp>
        <p:nvSpPr>
          <p:cNvPr id="6" name="Text Placeholder 5"/>
          <p:cNvSpPr>
            <a:spLocks noGrp="1"/>
          </p:cNvSpPr>
          <p:nvPr>
            <p:ph type="body" sz="quarter" idx="22"/>
          </p:nvPr>
        </p:nvSpPr>
        <p:spPr>
          <a:xfrm>
            <a:off x="620688" y="1058863"/>
            <a:ext cx="5544616" cy="3313112"/>
          </a:xfrm>
        </p:spPr>
        <p:txBody>
          <a:bodyPr>
            <a:noAutofit/>
          </a:bodyPr>
          <a:lstStyle/>
          <a:p>
            <a:pPr>
              <a:spcBef>
                <a:spcPts val="600"/>
              </a:spcBef>
            </a:pPr>
            <a:r>
              <a:rPr lang="en-GB" sz="1400" dirty="0" smtClean="0"/>
              <a:t>Consider key technical, disease and patient characteristics to inform technology </a:t>
            </a:r>
            <a:r>
              <a:rPr lang="en-GB" sz="1400" dirty="0"/>
              <a:t>platform </a:t>
            </a:r>
            <a:r>
              <a:rPr lang="en-GB" sz="1400" dirty="0" smtClean="0"/>
              <a:t>choice</a:t>
            </a:r>
          </a:p>
          <a:p>
            <a:pPr marL="396000" lvl="1" indent="-172800">
              <a:spcBef>
                <a:spcPts val="600"/>
              </a:spcBef>
            </a:pPr>
            <a:r>
              <a:rPr lang="en-GB" dirty="0" smtClean="0"/>
              <a:t>Access to multiple </a:t>
            </a:r>
            <a:r>
              <a:rPr lang="en-GB" dirty="0"/>
              <a:t>formulation and device </a:t>
            </a:r>
            <a:r>
              <a:rPr lang="en-GB" dirty="0" smtClean="0"/>
              <a:t>technologies offers flexibility </a:t>
            </a:r>
            <a:r>
              <a:rPr lang="en-GB" dirty="0"/>
              <a:t>based on the needs of your </a:t>
            </a:r>
            <a:r>
              <a:rPr lang="en-GB" dirty="0" smtClean="0"/>
              <a:t>programme</a:t>
            </a:r>
            <a:endParaRPr lang="en-GB" b="0" dirty="0">
              <a:solidFill>
                <a:schemeClr val="tx1"/>
              </a:solidFill>
            </a:endParaRPr>
          </a:p>
          <a:p>
            <a:pPr>
              <a:spcBef>
                <a:spcPts val="1200"/>
              </a:spcBef>
            </a:pPr>
            <a:r>
              <a:rPr lang="en-GB" sz="1400" dirty="0" smtClean="0"/>
              <a:t>Build </a:t>
            </a:r>
            <a:r>
              <a:rPr lang="en-GB" sz="1400" dirty="0"/>
              <a:t>scalability </a:t>
            </a:r>
            <a:r>
              <a:rPr lang="en-GB" sz="1400" dirty="0" smtClean="0"/>
              <a:t>into </a:t>
            </a:r>
            <a:r>
              <a:rPr lang="en-GB" sz="1400" dirty="0"/>
              <a:t>your development programme </a:t>
            </a:r>
            <a:r>
              <a:rPr lang="en-GB" sz="1400" dirty="0" smtClean="0"/>
              <a:t>early to </a:t>
            </a:r>
            <a:r>
              <a:rPr lang="en-GB" sz="1400" dirty="0"/>
              <a:t>reduce </a:t>
            </a:r>
            <a:r>
              <a:rPr lang="en-GB" sz="1400" dirty="0" smtClean="0"/>
              <a:t>risk</a:t>
            </a:r>
          </a:p>
          <a:p>
            <a:pPr marL="396875" lvl="1" indent="-171450">
              <a:spcBef>
                <a:spcPts val="600"/>
              </a:spcBef>
            </a:pPr>
            <a:r>
              <a:rPr lang="en-GB" dirty="0" smtClean="0"/>
              <a:t>Making the right platform, process design and manufacturing equipment choices </a:t>
            </a:r>
            <a:endParaRPr lang="en-GB" dirty="0"/>
          </a:p>
          <a:p>
            <a:pPr marL="0" lvl="1" indent="0">
              <a:spcBef>
                <a:spcPts val="1200"/>
              </a:spcBef>
              <a:buNone/>
            </a:pPr>
            <a:r>
              <a:rPr lang="en-GB" sz="1400" b="1" dirty="0" smtClean="0">
                <a:solidFill>
                  <a:srgbClr val="003057"/>
                </a:solidFill>
              </a:rPr>
              <a:t>Innovate </a:t>
            </a:r>
            <a:r>
              <a:rPr lang="en-GB" sz="1400" b="1" dirty="0">
                <a:solidFill>
                  <a:srgbClr val="003057"/>
                </a:solidFill>
              </a:rPr>
              <a:t>and improve </a:t>
            </a:r>
            <a:r>
              <a:rPr lang="en-GB" sz="1400" b="1" dirty="0" smtClean="0">
                <a:solidFill>
                  <a:srgbClr val="003057"/>
                </a:solidFill>
              </a:rPr>
              <a:t>post-launch with effective supply chain management </a:t>
            </a:r>
          </a:p>
          <a:p>
            <a:pPr marL="396000" lvl="1" indent="-171450">
              <a:spcBef>
                <a:spcPts val="600"/>
              </a:spcBef>
            </a:pPr>
            <a:r>
              <a:rPr lang="en-GB" b="0" dirty="0" smtClean="0">
                <a:solidFill>
                  <a:schemeClr val="tx1"/>
                </a:solidFill>
              </a:rPr>
              <a:t>Prioritise key post-launch improvement activities and focus on </a:t>
            </a:r>
            <a:r>
              <a:rPr lang="en-GB" dirty="0" smtClean="0"/>
              <a:t>delivery and </a:t>
            </a:r>
            <a:r>
              <a:rPr lang="en-GB" b="0" dirty="0" smtClean="0">
                <a:solidFill>
                  <a:schemeClr val="tx1"/>
                </a:solidFill>
              </a:rPr>
              <a:t>execution</a:t>
            </a:r>
            <a:r>
              <a:rPr lang="en-GB" sz="1100" dirty="0"/>
              <a:t/>
            </a:r>
            <a:br>
              <a:rPr lang="en-GB" sz="1100" dirty="0"/>
            </a:br>
            <a:endParaRPr lang="en-GB" sz="1100" dirty="0"/>
          </a:p>
          <a:p>
            <a:endParaRPr lang="en-GB" sz="1100" dirty="0"/>
          </a:p>
        </p:txBody>
      </p:sp>
      <p:sp>
        <p:nvSpPr>
          <p:cNvPr id="11" name="TextBox 10"/>
          <p:cNvSpPr txBox="1">
            <a:spLocks noChangeAspect="1"/>
          </p:cNvSpPr>
          <p:nvPr/>
        </p:nvSpPr>
        <p:spPr>
          <a:xfrm>
            <a:off x="162128" y="1023037"/>
            <a:ext cx="314543" cy="314543"/>
          </a:xfrm>
          <a:prstGeom prst="ellipse">
            <a:avLst/>
          </a:prstGeom>
          <a:solidFill>
            <a:schemeClr val="accent4"/>
          </a:solidFill>
          <a:ln>
            <a:noFill/>
          </a:ln>
        </p:spPr>
        <p:txBody>
          <a:bodyPr wrap="square" lIns="0" tIns="0" rIns="0" bIns="0" rtlCol="0" anchor="ctr">
            <a:noAutofit/>
          </a:bodyPr>
          <a:lstStyle/>
          <a:p>
            <a:pPr algn="ctr"/>
            <a:r>
              <a:rPr lang="en-GB" sz="1050" b="1" dirty="0" smtClean="0">
                <a:solidFill>
                  <a:prstClr val="white"/>
                </a:solidFill>
              </a:rPr>
              <a:t>1</a:t>
            </a:r>
            <a:endParaRPr lang="en-GB" sz="1050" b="1" dirty="0">
              <a:solidFill>
                <a:prstClr val="white"/>
              </a:solidFill>
            </a:endParaRPr>
          </a:p>
        </p:txBody>
      </p:sp>
      <p:sp>
        <p:nvSpPr>
          <p:cNvPr id="12" name="TextBox 11"/>
          <p:cNvSpPr txBox="1">
            <a:spLocks noChangeAspect="1"/>
          </p:cNvSpPr>
          <p:nvPr/>
        </p:nvSpPr>
        <p:spPr>
          <a:xfrm>
            <a:off x="162128" y="2185199"/>
            <a:ext cx="314543" cy="314543"/>
          </a:xfrm>
          <a:prstGeom prst="ellipse">
            <a:avLst/>
          </a:prstGeom>
          <a:solidFill>
            <a:schemeClr val="accent4"/>
          </a:solidFill>
          <a:ln>
            <a:noFill/>
          </a:ln>
        </p:spPr>
        <p:txBody>
          <a:bodyPr wrap="square" lIns="0" tIns="0" rIns="0" bIns="0" rtlCol="0" anchor="ctr">
            <a:noAutofit/>
          </a:bodyPr>
          <a:lstStyle/>
          <a:p>
            <a:pPr algn="ctr"/>
            <a:r>
              <a:rPr lang="en-GB" sz="1050" b="1" dirty="0" smtClean="0">
                <a:solidFill>
                  <a:prstClr val="white"/>
                </a:solidFill>
              </a:rPr>
              <a:t>2</a:t>
            </a:r>
            <a:endParaRPr lang="en-GB" sz="1050" b="1" dirty="0">
              <a:solidFill>
                <a:prstClr val="white"/>
              </a:solidFill>
            </a:endParaRPr>
          </a:p>
        </p:txBody>
      </p:sp>
      <p:sp>
        <p:nvSpPr>
          <p:cNvPr id="13" name="TextBox 12"/>
          <p:cNvSpPr txBox="1">
            <a:spLocks noChangeAspect="1"/>
          </p:cNvSpPr>
          <p:nvPr/>
        </p:nvSpPr>
        <p:spPr>
          <a:xfrm>
            <a:off x="166202" y="3265319"/>
            <a:ext cx="314543" cy="314543"/>
          </a:xfrm>
          <a:prstGeom prst="ellipse">
            <a:avLst/>
          </a:prstGeom>
          <a:solidFill>
            <a:schemeClr val="accent4"/>
          </a:solidFill>
          <a:ln>
            <a:noFill/>
          </a:ln>
        </p:spPr>
        <p:txBody>
          <a:bodyPr wrap="square" lIns="0" tIns="0" rIns="0" bIns="0" rtlCol="0" anchor="ctr">
            <a:noAutofit/>
          </a:bodyPr>
          <a:lstStyle/>
          <a:p>
            <a:pPr algn="ctr"/>
            <a:r>
              <a:rPr lang="en-GB" sz="1050" b="1" dirty="0" smtClean="0">
                <a:solidFill>
                  <a:prstClr val="white"/>
                </a:solidFill>
              </a:rPr>
              <a:t>3</a:t>
            </a:r>
            <a:endParaRPr lang="en-GB" sz="1050" b="1" dirty="0">
              <a:solidFill>
                <a:prstClr val="white"/>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3382255228"/>
      </p:ext>
    </p:extLst>
  </p:cSld>
  <p:clrMapOvr>
    <a:masterClrMapping/>
  </p:clrMapOvr>
  <mc:AlternateContent xmlns:mc="http://schemas.openxmlformats.org/markup-compatibility/2006" xmlns:p14="http://schemas.microsoft.com/office/powerpoint/2010/main">
    <mc:Choice Requires="p14">
      <p:transition spd="slow" p14:dur="2000" advTm="77491"/>
    </mc:Choice>
    <mc:Fallback xmlns="">
      <p:transition spd="slow" advTm="7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000" y="2369661"/>
            <a:ext cx="5823304" cy="1354217"/>
          </a:xfrm>
        </p:spPr>
        <p:txBody>
          <a:bodyPr/>
          <a:lstStyle/>
          <a:p>
            <a:r>
              <a:rPr lang="en-GB" sz="2000" dirty="0" smtClean="0"/>
              <a:t>Thank-you</a:t>
            </a:r>
            <a:br>
              <a:rPr lang="en-GB" sz="2000" dirty="0" smtClean="0"/>
            </a:br>
            <a:r>
              <a:rPr lang="en-GB" sz="2000" dirty="0" smtClean="0"/>
              <a:t/>
            </a:r>
            <a:br>
              <a:rPr lang="en-GB" sz="2000" dirty="0" smtClean="0"/>
            </a:br>
            <a:r>
              <a:rPr lang="en-GB" sz="2000" dirty="0"/>
              <a:t/>
            </a:r>
            <a:br>
              <a:rPr lang="en-GB" sz="2000" dirty="0"/>
            </a:br>
            <a:r>
              <a:rPr lang="en-GB" sz="1400" dirty="0" smtClean="0"/>
              <a:t>For more information or to discuss your inhaled development programme, please contact us at </a:t>
            </a:r>
            <a:r>
              <a:rPr lang="en-GB" sz="1400" dirty="0" smtClean="0">
                <a:solidFill>
                  <a:schemeClr val="tx1"/>
                </a:solidFill>
                <a:hlinkClick r:id="rId2"/>
              </a:rPr>
              <a:t>enquiries@vectura.com</a:t>
            </a:r>
            <a:endParaRPr lang="en-GB" sz="1400" dirty="0">
              <a:solidFill>
                <a:schemeClr val="tx1"/>
              </a:solidFill>
            </a:endParaRPr>
          </a:p>
        </p:txBody>
      </p:sp>
    </p:spTree>
    <p:extLst>
      <p:ext uri="{BB962C8B-B14F-4D97-AF65-F5344CB8AC3E}">
        <p14:creationId xmlns:p14="http://schemas.microsoft.com/office/powerpoint/2010/main" val="379193285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69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0"/>
          </p:nvPr>
        </p:nvSpPr>
        <p:spPr/>
        <p:txBody>
          <a:bodyPr/>
          <a:lstStyle/>
          <a:p>
            <a:endParaRPr lang="en-GB" dirty="0"/>
          </a:p>
        </p:txBody>
      </p:sp>
      <p:sp>
        <p:nvSpPr>
          <p:cNvPr id="15" name="Text Placeholder 14"/>
          <p:cNvSpPr>
            <a:spLocks noGrp="1"/>
          </p:cNvSpPr>
          <p:nvPr>
            <p:ph type="body" sz="quarter" idx="22"/>
          </p:nvPr>
        </p:nvSpPr>
        <p:spPr>
          <a:xfrm>
            <a:off x="2132856" y="987574"/>
            <a:ext cx="4536504" cy="3312368"/>
          </a:xfrm>
        </p:spPr>
        <p:txBody>
          <a:bodyPr>
            <a:noAutofit/>
          </a:bodyPr>
          <a:lstStyle/>
          <a:p>
            <a:r>
              <a:rPr lang="en-GB" sz="900" dirty="0" smtClean="0"/>
              <a:t>Dr Geraldine </a:t>
            </a:r>
            <a:r>
              <a:rPr lang="en-GB" sz="900" dirty="0"/>
              <a:t>Venthoye, </a:t>
            </a:r>
            <a:r>
              <a:rPr lang="en-GB" sz="900" dirty="0" smtClean="0"/>
              <a:t>Chief Scientific Officer &amp; Executive </a:t>
            </a:r>
            <a:r>
              <a:rPr lang="en-GB" sz="900" dirty="0"/>
              <a:t>Vice President – Product Development, Vectura  </a:t>
            </a:r>
            <a:endParaRPr lang="en-GB" sz="900" dirty="0" smtClean="0"/>
          </a:p>
          <a:p>
            <a:endParaRPr lang="en-GB" sz="900" b="0" dirty="0" smtClean="0"/>
          </a:p>
          <a:p>
            <a:r>
              <a:rPr lang="en-GB" sz="900" b="0" dirty="0" smtClean="0"/>
              <a:t>Geraldine </a:t>
            </a:r>
            <a:r>
              <a:rPr lang="en-GB" sz="900" b="0" dirty="0"/>
              <a:t>Venthoye is a member of Vectura’s executive leadership team and a board director of its subsidiary companies in Switzerland. </a:t>
            </a:r>
            <a:r>
              <a:rPr lang="en-GB" sz="900" b="0" dirty="0" smtClean="0"/>
              <a:t>She </a:t>
            </a:r>
            <a:r>
              <a:rPr lang="en-GB" sz="900" b="0" dirty="0"/>
              <a:t>leads the Pharmaceutical Development and Medical Device Development departments responsible for the strategic and technical advancement of the company’s products, development services and technology platforms. </a:t>
            </a:r>
            <a:endParaRPr lang="en-GB" sz="900" b="0" dirty="0" smtClean="0"/>
          </a:p>
          <a:p>
            <a:endParaRPr lang="en-GB" sz="900" b="0" dirty="0"/>
          </a:p>
          <a:p>
            <a:r>
              <a:rPr lang="en-GB" sz="900" dirty="0"/>
              <a:t>Dr Sandy Munro, Senior Vice President – Pharmaceutical Development, Vectura</a:t>
            </a:r>
            <a:br>
              <a:rPr lang="en-GB" sz="900" dirty="0"/>
            </a:br>
            <a:r>
              <a:rPr lang="en-GB" sz="900" dirty="0"/>
              <a:t> </a:t>
            </a:r>
            <a:br>
              <a:rPr lang="en-GB" sz="900" dirty="0"/>
            </a:br>
            <a:r>
              <a:rPr lang="en-GB" sz="900" b="0" dirty="0"/>
              <a:t>Sandy Munro is responsible for Vectura’s new technology development and also for product development programmes utilising Vectura’s smart nebuliser devices. </a:t>
            </a:r>
          </a:p>
          <a:p>
            <a:r>
              <a:rPr lang="en-GB" sz="900" b="0" dirty="0"/>
              <a:t>Sandy has been at Vectura since 2008 in a variety of pharmaceutical development leadership roles focused on dry powder inhaler (DPI) development programmes and technologies. </a:t>
            </a:r>
            <a:endParaRPr lang="en-GB" sz="900" b="0" dirty="0" smtClean="0"/>
          </a:p>
          <a:p>
            <a:endParaRPr lang="en-GB" sz="900" b="0" dirty="0"/>
          </a:p>
          <a:p>
            <a:r>
              <a:rPr lang="en-GB" sz="900" dirty="0"/>
              <a:t>Nikki Willis, Vice President – Pharmaceutical Development, Vectura  </a:t>
            </a:r>
            <a:br>
              <a:rPr lang="en-GB" sz="900" dirty="0"/>
            </a:br>
            <a:endParaRPr lang="en-GB" sz="900" dirty="0"/>
          </a:p>
          <a:p>
            <a:r>
              <a:rPr lang="en-GB" sz="900" b="0" dirty="0"/>
              <a:t>Nikki Willis leads Vectura’s pharmaceutical development department, responsible for dry powder inhaler (DPI) product development programmes.  </a:t>
            </a:r>
          </a:p>
          <a:p>
            <a:r>
              <a:rPr lang="en-GB" sz="900" b="0" dirty="0"/>
              <a:t>Nikki has worked in inhaled product development for over 30 years and joined Vectura in 2011, predominantly involved in the development of generic DPIs for the US market.  </a:t>
            </a:r>
          </a:p>
          <a:p>
            <a:endParaRPr lang="en-GB" sz="900" b="0" dirty="0"/>
          </a:p>
          <a:p>
            <a:endParaRPr lang="en-GB" sz="900" b="0" dirty="0"/>
          </a:p>
          <a:p>
            <a:endParaRPr lang="en-GB" sz="600" dirty="0">
              <a:solidFill>
                <a:srgbClr val="002543"/>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34" y="1077994"/>
            <a:ext cx="1069340" cy="1016828"/>
          </a:xfrm>
          <a:prstGeom prst="rect">
            <a:avLst/>
          </a:prstGeom>
        </p:spPr>
      </p:pic>
      <p:sp>
        <p:nvSpPr>
          <p:cNvPr id="5" name="Title 4"/>
          <p:cNvSpPr>
            <a:spLocks noGrp="1"/>
          </p:cNvSpPr>
          <p:nvPr>
            <p:ph type="title"/>
          </p:nvPr>
        </p:nvSpPr>
        <p:spPr/>
        <p:txBody>
          <a:bodyPr/>
          <a:lstStyle/>
          <a:p>
            <a:r>
              <a:rPr lang="en-GB" dirty="0" smtClean="0"/>
              <a:t>Meet the Speakers</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77" y="2369707"/>
            <a:ext cx="1083213" cy="102518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77" y="3669777"/>
            <a:ext cx="1080838" cy="1080838"/>
          </a:xfrm>
          <a:prstGeom prst="rect">
            <a:avLst/>
          </a:prstGeom>
        </p:spPr>
      </p:pic>
    </p:spTree>
    <p:extLst>
      <p:ext uri="{BB962C8B-B14F-4D97-AF65-F5344CB8AC3E}">
        <p14:creationId xmlns:p14="http://schemas.microsoft.com/office/powerpoint/2010/main" val="3036483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375" y="1052424"/>
            <a:ext cx="6204839" cy="72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990" b="1" dirty="0">
              <a:solidFill>
                <a:srgbClr val="ADD4E9"/>
              </a:solidFill>
            </a:endParaRPr>
          </a:p>
        </p:txBody>
      </p:sp>
      <p:sp>
        <p:nvSpPr>
          <p:cNvPr id="2" name="Title 1">
            <a:extLst>
              <a:ext uri="{FF2B5EF4-FFF2-40B4-BE49-F238E27FC236}">
                <a16:creationId xmlns:a16="http://schemas.microsoft.com/office/drawing/2014/main" id="{DEEF46DF-33C2-4A9C-A18D-E2FD11D6B24A}"/>
              </a:ext>
            </a:extLst>
          </p:cNvPr>
          <p:cNvSpPr>
            <a:spLocks noGrp="1"/>
          </p:cNvSpPr>
          <p:nvPr>
            <p:ph type="title"/>
          </p:nvPr>
        </p:nvSpPr>
        <p:spPr>
          <a:xfrm>
            <a:off x="342001" y="289552"/>
            <a:ext cx="6192150" cy="492443"/>
          </a:xfrm>
        </p:spPr>
        <p:txBody>
          <a:bodyPr/>
          <a:lstStyle/>
          <a:p>
            <a:r>
              <a:rPr lang="en-GB" dirty="0"/>
              <a:t>Vectura offers fully-integrated services to support customers </a:t>
            </a:r>
            <a:br>
              <a:rPr lang="en-GB" dirty="0"/>
            </a:br>
            <a:r>
              <a:rPr lang="en-GB" dirty="0"/>
              <a:t>in the development of inhaled medicines</a:t>
            </a:r>
          </a:p>
        </p:txBody>
      </p:sp>
      <p:sp>
        <p:nvSpPr>
          <p:cNvPr id="25" name="TextBox 24"/>
          <p:cNvSpPr txBox="1">
            <a:spLocks noChangeAspect="1"/>
          </p:cNvSpPr>
          <p:nvPr/>
        </p:nvSpPr>
        <p:spPr>
          <a:xfrm>
            <a:off x="320006" y="1897167"/>
            <a:ext cx="1295040" cy="1295040"/>
          </a:xfrm>
          <a:prstGeom prst="ellipse">
            <a:avLst/>
          </a:prstGeom>
          <a:solidFill>
            <a:schemeClr val="accent4"/>
          </a:solidFill>
          <a:ln>
            <a:noFill/>
          </a:ln>
        </p:spPr>
        <p:txBody>
          <a:bodyPr wrap="square" lIns="0" tIns="0" rIns="0" bIns="0" rtlCol="0" anchor="ctr">
            <a:noAutofit/>
          </a:bodyPr>
          <a:lstStyle/>
          <a:p>
            <a:pPr algn="ctr"/>
            <a:r>
              <a:rPr lang="en-ZA" sz="1050" b="1" dirty="0" smtClean="0">
                <a:solidFill>
                  <a:prstClr val="white"/>
                </a:solidFill>
              </a:rPr>
              <a:t>Small molecules &amp; biologics</a:t>
            </a:r>
            <a:endParaRPr lang="en-GB" sz="1050" b="1" dirty="0">
              <a:solidFill>
                <a:prstClr val="white"/>
              </a:solidFill>
            </a:endParaRPr>
          </a:p>
        </p:txBody>
      </p:sp>
      <p:sp>
        <p:nvSpPr>
          <p:cNvPr id="26" name="TextBox 25"/>
          <p:cNvSpPr txBox="1">
            <a:spLocks noChangeAspect="1"/>
          </p:cNvSpPr>
          <p:nvPr/>
        </p:nvSpPr>
        <p:spPr>
          <a:xfrm>
            <a:off x="1304220" y="2788878"/>
            <a:ext cx="1295040" cy="1295040"/>
          </a:xfrm>
          <a:prstGeom prst="ellipse">
            <a:avLst/>
          </a:prstGeom>
          <a:solidFill>
            <a:schemeClr val="accent4"/>
          </a:solidFill>
          <a:ln>
            <a:noFill/>
          </a:ln>
        </p:spPr>
        <p:txBody>
          <a:bodyPr wrap="square" lIns="0" tIns="0" rIns="0" bIns="0" rtlCol="0" anchor="ctr">
            <a:noAutofit/>
          </a:bodyPr>
          <a:lstStyle/>
          <a:p>
            <a:pPr algn="ctr"/>
            <a:r>
              <a:rPr lang="en-ZA" sz="1050" b="1" spc="-60" dirty="0">
                <a:solidFill>
                  <a:prstClr val="white"/>
                </a:solidFill>
              </a:rPr>
              <a:t>Comprehensive</a:t>
            </a:r>
          </a:p>
          <a:p>
            <a:pPr algn="ctr"/>
            <a:r>
              <a:rPr lang="en-ZA" sz="1050" b="1" dirty="0" smtClean="0">
                <a:solidFill>
                  <a:prstClr val="white"/>
                </a:solidFill>
              </a:rPr>
              <a:t>analytics</a:t>
            </a:r>
            <a:endParaRPr lang="en-ZA" sz="1050" b="1" dirty="0">
              <a:solidFill>
                <a:prstClr val="white"/>
              </a:solidFill>
            </a:endParaRPr>
          </a:p>
        </p:txBody>
      </p:sp>
      <p:sp>
        <p:nvSpPr>
          <p:cNvPr id="27" name="TextBox 26"/>
          <p:cNvSpPr txBox="1">
            <a:spLocks noChangeAspect="1"/>
          </p:cNvSpPr>
          <p:nvPr/>
        </p:nvSpPr>
        <p:spPr>
          <a:xfrm>
            <a:off x="2288435" y="1897167"/>
            <a:ext cx="1295040" cy="1295040"/>
          </a:xfrm>
          <a:prstGeom prst="ellipse">
            <a:avLst/>
          </a:prstGeom>
          <a:solidFill>
            <a:schemeClr val="accent4"/>
          </a:solidFill>
          <a:ln>
            <a:noFill/>
          </a:ln>
        </p:spPr>
        <p:txBody>
          <a:bodyPr wrap="square" lIns="0" tIns="0" rIns="0" bIns="0" rtlCol="0" anchor="ctr">
            <a:noAutofit/>
          </a:bodyPr>
          <a:lstStyle/>
          <a:p>
            <a:pPr algn="ctr">
              <a:spcBef>
                <a:spcPts val="600"/>
              </a:spcBef>
              <a:spcAft>
                <a:spcPts val="600"/>
              </a:spcAft>
            </a:pPr>
            <a:r>
              <a:rPr lang="en-ZA" sz="1050" b="1" dirty="0" smtClean="0">
                <a:solidFill>
                  <a:prstClr val="white"/>
                </a:solidFill>
              </a:rPr>
              <a:t>DPI</a:t>
            </a:r>
          </a:p>
          <a:p>
            <a:pPr algn="ctr">
              <a:spcBef>
                <a:spcPts val="600"/>
              </a:spcBef>
              <a:spcAft>
                <a:spcPts val="600"/>
              </a:spcAft>
            </a:pPr>
            <a:r>
              <a:rPr lang="en-ZA" sz="1050" b="1" dirty="0" err="1" smtClean="0">
                <a:solidFill>
                  <a:prstClr val="white"/>
                </a:solidFill>
              </a:rPr>
              <a:t>pMDI</a:t>
            </a:r>
            <a:endParaRPr lang="en-ZA" sz="1050" b="1" dirty="0" smtClean="0">
              <a:solidFill>
                <a:prstClr val="white"/>
              </a:solidFill>
            </a:endParaRPr>
          </a:p>
          <a:p>
            <a:pPr algn="ctr">
              <a:spcBef>
                <a:spcPts val="600"/>
              </a:spcBef>
              <a:spcAft>
                <a:spcPts val="600"/>
              </a:spcAft>
            </a:pPr>
            <a:r>
              <a:rPr lang="en-ZA" sz="1050" b="1" dirty="0" smtClean="0">
                <a:solidFill>
                  <a:prstClr val="white"/>
                </a:solidFill>
              </a:rPr>
              <a:t>Smart Nebuliser</a:t>
            </a:r>
            <a:endParaRPr lang="en-ZA" sz="1050" b="1" dirty="0">
              <a:solidFill>
                <a:prstClr val="white"/>
              </a:solidFill>
            </a:endParaRPr>
          </a:p>
        </p:txBody>
      </p:sp>
      <p:sp>
        <p:nvSpPr>
          <p:cNvPr id="28" name="TextBox 27"/>
          <p:cNvSpPr txBox="1">
            <a:spLocks noChangeAspect="1"/>
          </p:cNvSpPr>
          <p:nvPr/>
        </p:nvSpPr>
        <p:spPr>
          <a:xfrm>
            <a:off x="3272650" y="2788878"/>
            <a:ext cx="1295040" cy="1295040"/>
          </a:xfrm>
          <a:prstGeom prst="ellipse">
            <a:avLst/>
          </a:prstGeom>
          <a:solidFill>
            <a:schemeClr val="accent4"/>
          </a:solidFill>
          <a:ln>
            <a:noFill/>
          </a:ln>
        </p:spPr>
        <p:txBody>
          <a:bodyPr wrap="square" lIns="0" tIns="0" rIns="0" bIns="0" rtlCol="0" anchor="ctr">
            <a:noAutofit/>
          </a:bodyPr>
          <a:lstStyle/>
          <a:p>
            <a:pPr algn="ctr"/>
            <a:r>
              <a:rPr lang="en-ZA" sz="1050" b="1" dirty="0">
                <a:solidFill>
                  <a:prstClr val="white"/>
                </a:solidFill>
              </a:rPr>
              <a:t>Process </a:t>
            </a:r>
            <a:r>
              <a:rPr lang="en-ZA" sz="1050" b="1" dirty="0" smtClean="0">
                <a:solidFill>
                  <a:prstClr val="white"/>
                </a:solidFill>
              </a:rPr>
              <a:t>development &amp; scale-up</a:t>
            </a:r>
            <a:endParaRPr lang="en-ZA" sz="1050" b="1" dirty="0">
              <a:solidFill>
                <a:prstClr val="white"/>
              </a:solidFill>
            </a:endParaRPr>
          </a:p>
        </p:txBody>
      </p:sp>
      <p:sp>
        <p:nvSpPr>
          <p:cNvPr id="29" name="TextBox 28"/>
          <p:cNvSpPr txBox="1">
            <a:spLocks noChangeAspect="1"/>
          </p:cNvSpPr>
          <p:nvPr/>
        </p:nvSpPr>
        <p:spPr>
          <a:xfrm>
            <a:off x="4256864" y="1897167"/>
            <a:ext cx="1295040" cy="1295040"/>
          </a:xfrm>
          <a:prstGeom prst="ellipse">
            <a:avLst/>
          </a:prstGeom>
          <a:solidFill>
            <a:schemeClr val="accent4"/>
          </a:solidFill>
          <a:ln>
            <a:noFill/>
          </a:ln>
        </p:spPr>
        <p:txBody>
          <a:bodyPr wrap="square" lIns="0" tIns="0" rIns="0" bIns="0" rtlCol="0" anchor="ctr">
            <a:noAutofit/>
          </a:bodyPr>
          <a:lstStyle/>
          <a:p>
            <a:pPr algn="ctr"/>
            <a:r>
              <a:rPr lang="en-ZA" sz="1050" b="1" dirty="0">
                <a:solidFill>
                  <a:prstClr val="white"/>
                </a:solidFill>
              </a:rPr>
              <a:t>Product</a:t>
            </a:r>
            <a:r>
              <a:rPr lang="en-ZA" sz="1050" b="1" spc="-20" dirty="0">
                <a:solidFill>
                  <a:prstClr val="white"/>
                </a:solidFill>
              </a:rPr>
              <a:t> manufacturing</a:t>
            </a:r>
          </a:p>
        </p:txBody>
      </p:sp>
      <p:sp>
        <p:nvSpPr>
          <p:cNvPr id="30" name="TextBox 29"/>
          <p:cNvSpPr txBox="1">
            <a:spLocks noChangeAspect="1"/>
          </p:cNvSpPr>
          <p:nvPr/>
        </p:nvSpPr>
        <p:spPr>
          <a:xfrm>
            <a:off x="5230112" y="2788878"/>
            <a:ext cx="1295040" cy="1295040"/>
          </a:xfrm>
          <a:prstGeom prst="ellipse">
            <a:avLst/>
          </a:prstGeom>
          <a:solidFill>
            <a:schemeClr val="accent4"/>
          </a:solidFill>
          <a:ln>
            <a:noFill/>
          </a:ln>
        </p:spPr>
        <p:txBody>
          <a:bodyPr wrap="square" lIns="0" tIns="0" rIns="0" bIns="0" rtlCol="0" anchor="ctr">
            <a:noAutofit/>
          </a:bodyPr>
          <a:lstStyle/>
          <a:p>
            <a:pPr algn="ctr"/>
            <a:r>
              <a:rPr lang="en-ZA" sz="1050" b="1" dirty="0">
                <a:solidFill>
                  <a:prstClr val="white"/>
                </a:solidFill>
              </a:rPr>
              <a:t>Medical &amp; </a:t>
            </a:r>
            <a:r>
              <a:rPr lang="en-ZA" sz="1050" b="1" dirty="0" smtClean="0">
                <a:solidFill>
                  <a:prstClr val="white"/>
                </a:solidFill>
              </a:rPr>
              <a:t>regulatory</a:t>
            </a:r>
            <a:endParaRPr lang="en-ZA" sz="1050" b="1" dirty="0">
              <a:solidFill>
                <a:prstClr val="white"/>
              </a:solidFill>
            </a:endParaRPr>
          </a:p>
        </p:txBody>
      </p:sp>
      <p:sp>
        <p:nvSpPr>
          <p:cNvPr id="40" name="Rounded Rectangle 56"/>
          <p:cNvSpPr/>
          <p:nvPr/>
        </p:nvSpPr>
        <p:spPr>
          <a:xfrm>
            <a:off x="333376" y="1103957"/>
            <a:ext cx="2112320" cy="66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lnSpc>
                <a:spcPts val="1600"/>
              </a:lnSpc>
            </a:pPr>
            <a:r>
              <a:rPr lang="en-GB" sz="1400" b="1" dirty="0">
                <a:solidFill>
                  <a:prstClr val="white"/>
                </a:solidFill>
              </a:rPr>
              <a:t>FORMULATION SCIENCE</a:t>
            </a:r>
          </a:p>
        </p:txBody>
      </p:sp>
      <p:sp>
        <p:nvSpPr>
          <p:cNvPr id="41" name="Rounded Rectangle 57"/>
          <p:cNvSpPr/>
          <p:nvPr/>
        </p:nvSpPr>
        <p:spPr>
          <a:xfrm>
            <a:off x="2445696" y="1103957"/>
            <a:ext cx="1966609" cy="669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a:lnSpc>
                <a:spcPts val="1600"/>
              </a:lnSpc>
            </a:pPr>
            <a:r>
              <a:rPr lang="en-GB" sz="1400" b="1" dirty="0">
                <a:solidFill>
                  <a:prstClr val="white"/>
                </a:solidFill>
              </a:rPr>
              <a:t>DEVICE TECHNOLOGY</a:t>
            </a:r>
          </a:p>
        </p:txBody>
      </p:sp>
      <p:sp>
        <p:nvSpPr>
          <p:cNvPr id="43" name="Rounded Rectangle 58"/>
          <p:cNvSpPr/>
          <p:nvPr/>
        </p:nvSpPr>
        <p:spPr>
          <a:xfrm>
            <a:off x="4412305" y="1103957"/>
            <a:ext cx="2121845" cy="66766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a:lnSpc>
                <a:spcPts val="1600"/>
              </a:lnSpc>
            </a:pPr>
            <a:r>
              <a:rPr lang="en-GB" sz="1400" b="1" dirty="0">
                <a:solidFill>
                  <a:prstClr val="white"/>
                </a:solidFill>
              </a:rPr>
              <a:t>DEVELOPMENT EXPERTISE</a:t>
            </a:r>
          </a:p>
        </p:txBody>
      </p:sp>
      <p:cxnSp>
        <p:nvCxnSpPr>
          <p:cNvPr id="58" name="Straight Connector 57">
            <a:extLst>
              <a:ext uri="{FF2B5EF4-FFF2-40B4-BE49-F238E27FC236}">
                <a16:creationId xmlns:a16="http://schemas.microsoft.com/office/drawing/2014/main" id="{54169BAE-30C0-4B72-B75B-500CAD9666FD}"/>
              </a:ext>
            </a:extLst>
          </p:cNvPr>
          <p:cNvCxnSpPr>
            <a:cxnSpLocks/>
          </p:cNvCxnSpPr>
          <p:nvPr/>
        </p:nvCxnSpPr>
        <p:spPr>
          <a:xfrm>
            <a:off x="2461608" y="1216762"/>
            <a:ext cx="0" cy="432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60B877A-9A09-4526-8A9E-5F332838812D}"/>
              </a:ext>
            </a:extLst>
          </p:cNvPr>
          <p:cNvCxnSpPr>
            <a:cxnSpLocks/>
          </p:cNvCxnSpPr>
          <p:nvPr/>
        </p:nvCxnSpPr>
        <p:spPr>
          <a:xfrm>
            <a:off x="4425520" y="1216762"/>
            <a:ext cx="0" cy="432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4B9C1589-525F-4D33-A537-73BD5E842FB2}"/>
              </a:ext>
            </a:extLst>
          </p:cNvPr>
          <p:cNvGrpSpPr/>
          <p:nvPr/>
        </p:nvGrpSpPr>
        <p:grpSpPr>
          <a:xfrm>
            <a:off x="332848" y="4194327"/>
            <a:ext cx="6192304" cy="360000"/>
            <a:chOff x="332848" y="4194327"/>
            <a:chExt cx="6192304" cy="360000"/>
          </a:xfrm>
        </p:grpSpPr>
        <p:grpSp>
          <p:nvGrpSpPr>
            <p:cNvPr id="61" name="Group 60">
              <a:extLst>
                <a:ext uri="{FF2B5EF4-FFF2-40B4-BE49-F238E27FC236}">
                  <a16:creationId xmlns:a16="http://schemas.microsoft.com/office/drawing/2014/main" id="{1EFEE598-24BB-4E00-970B-4EAC9743FFCF}"/>
                </a:ext>
              </a:extLst>
            </p:cNvPr>
            <p:cNvGrpSpPr/>
            <p:nvPr/>
          </p:nvGrpSpPr>
          <p:grpSpPr>
            <a:xfrm>
              <a:off x="332848" y="4194327"/>
              <a:ext cx="6192304" cy="360000"/>
              <a:chOff x="332848" y="4194327"/>
              <a:chExt cx="6192304" cy="360000"/>
            </a:xfrm>
          </p:grpSpPr>
          <p:sp>
            <p:nvSpPr>
              <p:cNvPr id="33" name="TextBox 32"/>
              <p:cNvSpPr txBox="1"/>
              <p:nvPr/>
            </p:nvSpPr>
            <p:spPr>
              <a:xfrm>
                <a:off x="1365389" y="4194327"/>
                <a:ext cx="1029600" cy="360000"/>
              </a:xfrm>
              <a:prstGeom prst="rect">
                <a:avLst/>
              </a:prstGeom>
              <a:solidFill>
                <a:srgbClr val="003057">
                  <a:alpha val="80000"/>
                </a:srgbClr>
              </a:solidFill>
            </p:spPr>
            <p:txBody>
              <a:bodyPr wrap="square" rtlCol="0" anchor="ctr" anchorCtr="0">
                <a:noAutofit/>
              </a:bodyPr>
              <a:lstStyle/>
              <a:p>
                <a:pPr>
                  <a:lnSpc>
                    <a:spcPct val="90000"/>
                  </a:lnSpc>
                </a:pPr>
                <a:r>
                  <a:rPr lang="en-ZA" sz="898" b="1" dirty="0">
                    <a:solidFill>
                      <a:prstClr val="white"/>
                    </a:solidFill>
                  </a:rPr>
                  <a:t>Phase I</a:t>
                </a:r>
                <a:endParaRPr lang="en-GB" sz="898" b="1" dirty="0">
                  <a:solidFill>
                    <a:prstClr val="white"/>
                  </a:solidFill>
                </a:endParaRPr>
              </a:p>
            </p:txBody>
          </p:sp>
          <p:sp>
            <p:nvSpPr>
              <p:cNvPr id="34" name="TextBox 33"/>
              <p:cNvSpPr txBox="1"/>
              <p:nvPr/>
            </p:nvSpPr>
            <p:spPr>
              <a:xfrm>
                <a:off x="2397930" y="4194327"/>
                <a:ext cx="1029600" cy="360000"/>
              </a:xfrm>
              <a:prstGeom prst="rect">
                <a:avLst/>
              </a:prstGeom>
              <a:solidFill>
                <a:srgbClr val="003057">
                  <a:alpha val="85000"/>
                </a:srgbClr>
              </a:solidFill>
            </p:spPr>
            <p:txBody>
              <a:bodyPr wrap="square" rtlCol="0" anchor="ctr" anchorCtr="0">
                <a:noAutofit/>
              </a:bodyPr>
              <a:lstStyle/>
              <a:p>
                <a:pPr>
                  <a:lnSpc>
                    <a:spcPct val="90000"/>
                  </a:lnSpc>
                </a:pPr>
                <a:r>
                  <a:rPr lang="en-ZA" sz="770" b="1" dirty="0">
                    <a:solidFill>
                      <a:prstClr val="white"/>
                    </a:solidFill>
                  </a:rPr>
                  <a:t>Phase II</a:t>
                </a:r>
                <a:endParaRPr lang="en-GB" sz="770" b="1" dirty="0">
                  <a:solidFill>
                    <a:prstClr val="white"/>
                  </a:solidFill>
                </a:endParaRPr>
              </a:p>
            </p:txBody>
          </p:sp>
          <p:sp>
            <p:nvSpPr>
              <p:cNvPr id="35" name="TextBox 34"/>
              <p:cNvSpPr txBox="1"/>
              <p:nvPr/>
            </p:nvSpPr>
            <p:spPr>
              <a:xfrm>
                <a:off x="3430471" y="4194327"/>
                <a:ext cx="1029600" cy="360000"/>
              </a:xfrm>
              <a:prstGeom prst="rect">
                <a:avLst/>
              </a:prstGeom>
              <a:solidFill>
                <a:srgbClr val="003057">
                  <a:alpha val="90000"/>
                </a:srgbClr>
              </a:solidFill>
            </p:spPr>
            <p:txBody>
              <a:bodyPr wrap="square" lIns="90000" tIns="0" rIns="0" bIns="0" rtlCol="0" anchor="ctr" anchorCtr="0">
                <a:noAutofit/>
              </a:bodyPr>
              <a:lstStyle/>
              <a:p>
                <a:pPr>
                  <a:lnSpc>
                    <a:spcPct val="90000"/>
                  </a:lnSpc>
                </a:pPr>
                <a:r>
                  <a:rPr lang="en-ZA" sz="770" b="1" dirty="0">
                    <a:solidFill>
                      <a:prstClr val="white"/>
                    </a:solidFill>
                  </a:rPr>
                  <a:t>Phase III</a:t>
                </a:r>
                <a:endParaRPr lang="en-GB" sz="770" b="1" dirty="0">
                  <a:solidFill>
                    <a:prstClr val="white"/>
                  </a:solidFill>
                </a:endParaRPr>
              </a:p>
            </p:txBody>
          </p:sp>
          <p:sp>
            <p:nvSpPr>
              <p:cNvPr id="36" name="TextBox 35"/>
              <p:cNvSpPr txBox="1"/>
              <p:nvPr/>
            </p:nvSpPr>
            <p:spPr>
              <a:xfrm>
                <a:off x="4463012" y="4194327"/>
                <a:ext cx="1029600" cy="360000"/>
              </a:xfrm>
              <a:prstGeom prst="rect">
                <a:avLst/>
              </a:prstGeom>
              <a:solidFill>
                <a:srgbClr val="003057">
                  <a:alpha val="95000"/>
                </a:srgbClr>
              </a:solidFill>
            </p:spPr>
            <p:txBody>
              <a:bodyPr wrap="square" rtlCol="0" anchor="ctr" anchorCtr="0">
                <a:noAutofit/>
              </a:bodyPr>
              <a:lstStyle/>
              <a:p>
                <a:pPr>
                  <a:lnSpc>
                    <a:spcPct val="90000"/>
                  </a:lnSpc>
                </a:pPr>
                <a:r>
                  <a:rPr lang="en-ZA" sz="770" b="1" dirty="0">
                    <a:solidFill>
                      <a:prstClr val="white"/>
                    </a:solidFill>
                  </a:rPr>
                  <a:t>Regulatory </a:t>
                </a:r>
              </a:p>
              <a:p>
                <a:pPr>
                  <a:lnSpc>
                    <a:spcPct val="90000"/>
                  </a:lnSpc>
                </a:pPr>
                <a:r>
                  <a:rPr lang="en-ZA" sz="770" b="1" dirty="0">
                    <a:solidFill>
                      <a:prstClr val="white"/>
                    </a:solidFill>
                  </a:rPr>
                  <a:t>approval</a:t>
                </a:r>
                <a:endParaRPr lang="en-GB" sz="770" b="1" dirty="0">
                  <a:solidFill>
                    <a:prstClr val="white"/>
                  </a:solidFill>
                </a:endParaRPr>
              </a:p>
            </p:txBody>
          </p:sp>
          <p:sp>
            <p:nvSpPr>
              <p:cNvPr id="37" name="TextBox 36"/>
              <p:cNvSpPr txBox="1"/>
              <p:nvPr/>
            </p:nvSpPr>
            <p:spPr>
              <a:xfrm>
                <a:off x="5495552" y="4194327"/>
                <a:ext cx="1029600" cy="360000"/>
              </a:xfrm>
              <a:prstGeom prst="rect">
                <a:avLst/>
              </a:prstGeom>
              <a:solidFill>
                <a:srgbClr val="003057"/>
              </a:solidFill>
            </p:spPr>
            <p:txBody>
              <a:bodyPr wrap="square" lIns="90000" tIns="0" rIns="0" bIns="0" rtlCol="0" anchor="ctr" anchorCtr="0">
                <a:noAutofit/>
              </a:bodyPr>
              <a:lstStyle/>
              <a:p>
                <a:pPr>
                  <a:lnSpc>
                    <a:spcPct val="90000"/>
                  </a:lnSpc>
                </a:pPr>
                <a:r>
                  <a:rPr lang="en-ZA" sz="770" b="1" dirty="0">
                    <a:solidFill>
                      <a:prstClr val="white"/>
                    </a:solidFill>
                  </a:rPr>
                  <a:t>Commercial</a:t>
                </a:r>
                <a:r>
                  <a:rPr lang="en-GB" sz="770" b="1" dirty="0" err="1">
                    <a:solidFill>
                      <a:prstClr val="white"/>
                    </a:solidFill>
                  </a:rPr>
                  <a:t>isation</a:t>
                </a:r>
                <a:endParaRPr lang="en-ZA" sz="770" b="1" dirty="0">
                  <a:solidFill>
                    <a:prstClr val="white"/>
                  </a:solidFill>
                </a:endParaRPr>
              </a:p>
            </p:txBody>
          </p:sp>
          <p:sp>
            <p:nvSpPr>
              <p:cNvPr id="38" name="TextBox 37"/>
              <p:cNvSpPr txBox="1"/>
              <p:nvPr/>
            </p:nvSpPr>
            <p:spPr>
              <a:xfrm>
                <a:off x="332848" y="4194327"/>
                <a:ext cx="1029600" cy="360000"/>
              </a:xfrm>
              <a:prstGeom prst="rect">
                <a:avLst/>
              </a:prstGeom>
              <a:solidFill>
                <a:srgbClr val="003057">
                  <a:alpha val="75000"/>
                </a:srgbClr>
              </a:solidFill>
            </p:spPr>
            <p:txBody>
              <a:bodyPr wrap="square" rtlCol="0" anchor="ctr" anchorCtr="0">
                <a:noAutofit/>
              </a:bodyPr>
              <a:lstStyle/>
              <a:p>
                <a:pPr>
                  <a:lnSpc>
                    <a:spcPct val="90000"/>
                  </a:lnSpc>
                </a:pPr>
                <a:r>
                  <a:rPr lang="en-ZA" sz="770" b="1" dirty="0">
                    <a:solidFill>
                      <a:schemeClr val="bg1"/>
                    </a:solidFill>
                  </a:rPr>
                  <a:t>Pre-clinical development</a:t>
                </a:r>
                <a:endParaRPr lang="en-GB" sz="770" b="1" dirty="0">
                  <a:solidFill>
                    <a:schemeClr val="bg1"/>
                  </a:solidFill>
                </a:endParaRPr>
              </a:p>
            </p:txBody>
          </p:sp>
        </p:grpSp>
        <p:sp>
          <p:nvSpPr>
            <p:cNvPr id="62" name="Flowchart: Decision 61">
              <a:extLst>
                <a:ext uri="{FF2B5EF4-FFF2-40B4-BE49-F238E27FC236}">
                  <a16:creationId xmlns:a16="http://schemas.microsoft.com/office/drawing/2014/main" id="{DBF3CF04-CCB0-4013-A9AC-150F35CB70F1}"/>
                </a:ext>
              </a:extLst>
            </p:cNvPr>
            <p:cNvSpPr/>
            <p:nvPr/>
          </p:nvSpPr>
          <p:spPr>
            <a:xfrm>
              <a:off x="1232220"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Flowchart: Decision 61">
              <a:extLst>
                <a:ext uri="{FF2B5EF4-FFF2-40B4-BE49-F238E27FC236}">
                  <a16:creationId xmlns:a16="http://schemas.microsoft.com/office/drawing/2014/main" id="{83AD5978-25B3-4FF7-8ADB-DC2EAB2E9EEF}"/>
                </a:ext>
              </a:extLst>
            </p:cNvPr>
            <p:cNvSpPr/>
            <p:nvPr/>
          </p:nvSpPr>
          <p:spPr>
            <a:xfrm>
              <a:off x="2260178"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Flowchart: Decision 61">
              <a:extLst>
                <a:ext uri="{FF2B5EF4-FFF2-40B4-BE49-F238E27FC236}">
                  <a16:creationId xmlns:a16="http://schemas.microsoft.com/office/drawing/2014/main" id="{3B6939AE-676D-4B81-BC4B-7B1FA964381B}"/>
                </a:ext>
              </a:extLst>
            </p:cNvPr>
            <p:cNvSpPr/>
            <p:nvPr/>
          </p:nvSpPr>
          <p:spPr>
            <a:xfrm>
              <a:off x="3288136"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Flowchart: Decision 61">
              <a:extLst>
                <a:ext uri="{FF2B5EF4-FFF2-40B4-BE49-F238E27FC236}">
                  <a16:creationId xmlns:a16="http://schemas.microsoft.com/office/drawing/2014/main" id="{2561F579-05EB-4E08-85ED-BAFFEA3A03F3}"/>
                </a:ext>
              </a:extLst>
            </p:cNvPr>
            <p:cNvSpPr/>
            <p:nvPr/>
          </p:nvSpPr>
          <p:spPr>
            <a:xfrm>
              <a:off x="4316094"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Flowchart: Decision 61">
              <a:extLst>
                <a:ext uri="{FF2B5EF4-FFF2-40B4-BE49-F238E27FC236}">
                  <a16:creationId xmlns:a16="http://schemas.microsoft.com/office/drawing/2014/main" id="{8E8AC0C6-F769-4E7D-AD86-F40E488E146D}"/>
                </a:ext>
              </a:extLst>
            </p:cNvPr>
            <p:cNvSpPr/>
            <p:nvPr/>
          </p:nvSpPr>
          <p:spPr>
            <a:xfrm>
              <a:off x="5344053"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954041536"/>
      </p:ext>
    </p:extLst>
  </p:cSld>
  <p:clrMapOvr>
    <a:masterClrMapping/>
  </p:clrMapOvr>
  <mc:AlternateContent xmlns:mc="http://schemas.openxmlformats.org/markup-compatibility/2006" xmlns:p14="http://schemas.microsoft.com/office/powerpoint/2010/main">
    <mc:Choice Requires="p14">
      <p:transition spd="slow" p14:dur="2000" advTm="119146"/>
    </mc:Choice>
    <mc:Fallback xmlns="">
      <p:transition spd="slow" advTm="11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001" y="289552"/>
            <a:ext cx="6192150" cy="492443"/>
          </a:xfrm>
        </p:spPr>
        <p:txBody>
          <a:bodyPr/>
          <a:lstStyle/>
          <a:p>
            <a:r>
              <a:rPr lang="en-GB" dirty="0"/>
              <a:t>From Feasibility to Final Product: Delivering Success </a:t>
            </a:r>
            <a:br>
              <a:rPr lang="en-GB" dirty="0"/>
            </a:br>
            <a:r>
              <a:rPr lang="en-GB" dirty="0"/>
              <a:t>for an Inhaled Development Programme</a:t>
            </a:r>
          </a:p>
        </p:txBody>
      </p:sp>
      <p:sp>
        <p:nvSpPr>
          <p:cNvPr id="5" name="Text Placeholder 4"/>
          <p:cNvSpPr>
            <a:spLocks noGrp="1"/>
          </p:cNvSpPr>
          <p:nvPr>
            <p:ph type="body" sz="quarter" idx="4294967295"/>
          </p:nvPr>
        </p:nvSpPr>
        <p:spPr>
          <a:xfrm>
            <a:off x="333376" y="1058863"/>
            <a:ext cx="6200776" cy="1107996"/>
          </a:xfrm>
        </p:spPr>
        <p:txBody>
          <a:bodyPr>
            <a:spAutoFit/>
          </a:bodyPr>
          <a:lstStyle/>
          <a:p>
            <a:r>
              <a:rPr lang="en-GB" sz="1400" dirty="0"/>
              <a:t>Aim to answer the following key questions</a:t>
            </a:r>
          </a:p>
          <a:p>
            <a:pPr marL="144000" lvl="1" indent="-144000"/>
            <a:r>
              <a:rPr lang="en-GB" dirty="0"/>
              <a:t>How can I maximise the chance of success for an inhaled programme?</a:t>
            </a:r>
          </a:p>
          <a:p>
            <a:pPr marL="144000" lvl="1" indent="-144000"/>
            <a:r>
              <a:rPr lang="en-GB" dirty="0"/>
              <a:t>How can I accelerate development timelines and reduce costs?</a:t>
            </a:r>
          </a:p>
          <a:p>
            <a:pPr marL="144000" lvl="1" indent="-144000"/>
            <a:r>
              <a:rPr lang="en-GB" dirty="0"/>
              <a:t>How can I minimise the risk associated with the process scale-up?</a:t>
            </a:r>
          </a:p>
          <a:p>
            <a:pPr marL="144000" lvl="1" indent="-144000"/>
            <a:r>
              <a:rPr lang="en-GB" dirty="0"/>
              <a:t>How can I deliver growth and continuous improvement after launch?</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8168" b="26208"/>
          <a:stretch/>
        </p:blipFill>
        <p:spPr>
          <a:xfrm>
            <a:off x="400492" y="3075806"/>
            <a:ext cx="1460864" cy="8808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553" y="2829259"/>
            <a:ext cx="756806" cy="1000876"/>
          </a:xfrm>
          <a:prstGeom prst="rect">
            <a:avLst/>
          </a:prstGeom>
        </p:spPr>
      </p:pic>
      <p:sp>
        <p:nvSpPr>
          <p:cNvPr id="10" name="Rectangle 9"/>
          <p:cNvSpPr/>
          <p:nvPr/>
        </p:nvSpPr>
        <p:spPr>
          <a:xfrm>
            <a:off x="2695941" y="3831780"/>
            <a:ext cx="1761364" cy="369332"/>
          </a:xfrm>
          <a:prstGeom prst="rect">
            <a:avLst/>
          </a:prstGeom>
        </p:spPr>
        <p:txBody>
          <a:bodyPr wrap="square" lIns="0" tIns="0" rIns="0" bIns="0">
            <a:spAutoFit/>
          </a:bodyPr>
          <a:lstStyle/>
          <a:p>
            <a:pPr marL="0" lvl="1" indent="-171450"/>
            <a:r>
              <a:rPr lang="en-GB" sz="1200" dirty="0"/>
              <a:t>Managing DPI scale-up and industrialisation </a:t>
            </a:r>
          </a:p>
        </p:txBody>
      </p:sp>
      <p:sp>
        <p:nvSpPr>
          <p:cNvPr id="11" name="Rectangle 10"/>
          <p:cNvSpPr/>
          <p:nvPr/>
        </p:nvSpPr>
        <p:spPr>
          <a:xfrm>
            <a:off x="333376" y="3831780"/>
            <a:ext cx="1909320" cy="553998"/>
          </a:xfrm>
          <a:prstGeom prst="rect">
            <a:avLst/>
          </a:prstGeom>
        </p:spPr>
        <p:txBody>
          <a:bodyPr wrap="square" lIns="0" tIns="0" rIns="0" bIns="0">
            <a:spAutoFit/>
          </a:bodyPr>
          <a:lstStyle/>
          <a:p>
            <a:pPr marL="0" lvl="1" indent="-171450"/>
            <a:r>
              <a:rPr lang="en-GB" sz="1200" dirty="0"/>
              <a:t>Smart nebulisation for a cost-effective, fast-to-clinic development </a:t>
            </a:r>
          </a:p>
        </p:txBody>
      </p:sp>
      <p:sp>
        <p:nvSpPr>
          <p:cNvPr id="12" name="Rectangle 11"/>
          <p:cNvSpPr/>
          <p:nvPr/>
        </p:nvSpPr>
        <p:spPr>
          <a:xfrm>
            <a:off x="4910550" y="3831780"/>
            <a:ext cx="1881016" cy="738664"/>
          </a:xfrm>
          <a:prstGeom prst="rect">
            <a:avLst/>
          </a:prstGeom>
        </p:spPr>
        <p:txBody>
          <a:bodyPr wrap="square" lIns="0" tIns="0" rIns="0" bIns="0">
            <a:spAutoFit/>
          </a:bodyPr>
          <a:lstStyle/>
          <a:p>
            <a:pPr marL="0" lvl="1" indent="-171450"/>
            <a:r>
              <a:rPr lang="en-GB" sz="1200" dirty="0" smtClean="0"/>
              <a:t>Successfully growing volume and continuous improvement of a </a:t>
            </a:r>
            <a:r>
              <a:rPr lang="en-GB" sz="1200" dirty="0"/>
              <a:t>commercial </a:t>
            </a:r>
            <a:r>
              <a:rPr lang="en-GB" sz="1200" dirty="0" err="1"/>
              <a:t>pMDI</a:t>
            </a:r>
            <a:endParaRPr lang="en-GB" sz="1200" dirty="0"/>
          </a:p>
        </p:txBody>
      </p:sp>
      <p:sp>
        <p:nvSpPr>
          <p:cNvPr id="13" name="TextBox 12"/>
          <p:cNvSpPr txBox="1"/>
          <p:nvPr/>
        </p:nvSpPr>
        <p:spPr>
          <a:xfrm>
            <a:off x="341313" y="2586016"/>
            <a:ext cx="1728192" cy="215444"/>
          </a:xfrm>
          <a:prstGeom prst="rect">
            <a:avLst/>
          </a:prstGeom>
          <a:noFill/>
        </p:spPr>
        <p:txBody>
          <a:bodyPr wrap="square" lIns="0" tIns="0" rIns="0" bIns="0" rtlCol="0">
            <a:spAutoFit/>
          </a:bodyPr>
          <a:lstStyle/>
          <a:p>
            <a:r>
              <a:rPr lang="en-GB" sz="1400" b="1" dirty="0">
                <a:solidFill>
                  <a:srgbClr val="003057"/>
                </a:solidFill>
              </a:rPr>
              <a:t>Case Studies</a:t>
            </a:r>
          </a:p>
        </p:txBody>
      </p:sp>
      <p:sp>
        <p:nvSpPr>
          <p:cNvPr id="14" name="Oval 13"/>
          <p:cNvSpPr>
            <a:spLocks noChangeAspect="1"/>
          </p:cNvSpPr>
          <p:nvPr/>
        </p:nvSpPr>
        <p:spPr>
          <a:xfrm>
            <a:off x="341313" y="2931623"/>
            <a:ext cx="234000" cy="234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1</a:t>
            </a:r>
          </a:p>
        </p:txBody>
      </p:sp>
      <p:sp>
        <p:nvSpPr>
          <p:cNvPr id="15" name="Oval 14"/>
          <p:cNvSpPr>
            <a:spLocks noChangeAspect="1"/>
          </p:cNvSpPr>
          <p:nvPr/>
        </p:nvSpPr>
        <p:spPr>
          <a:xfrm>
            <a:off x="2601213" y="2931623"/>
            <a:ext cx="234000" cy="234000"/>
          </a:xfrm>
          <a:prstGeom prst="ellipse">
            <a:avLst/>
          </a:prstGeom>
          <a:solidFill>
            <a:srgbClr val="DF50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2</a:t>
            </a:r>
          </a:p>
        </p:txBody>
      </p:sp>
      <p:sp>
        <p:nvSpPr>
          <p:cNvPr id="16" name="Oval 15"/>
          <p:cNvSpPr>
            <a:spLocks noChangeAspect="1"/>
          </p:cNvSpPr>
          <p:nvPr/>
        </p:nvSpPr>
        <p:spPr>
          <a:xfrm>
            <a:off x="4861113" y="2931623"/>
            <a:ext cx="234000" cy="234000"/>
          </a:xfrm>
          <a:prstGeom prst="ellipse">
            <a:avLst/>
          </a:prstGeom>
          <a:solidFill>
            <a:srgbClr val="DF50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3</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2649" y="2931623"/>
            <a:ext cx="545468" cy="82449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2000704498"/>
      </p:ext>
    </p:extLst>
  </p:cSld>
  <p:clrMapOvr>
    <a:masterClrMapping/>
  </p:clrMapOvr>
  <mc:AlternateContent xmlns:mc="http://schemas.openxmlformats.org/markup-compatibility/2006" xmlns:p14="http://schemas.microsoft.com/office/powerpoint/2010/main">
    <mc:Choice Requires="p14">
      <p:transition spd="slow" p14:dur="2000" advTm="66285"/>
    </mc:Choice>
    <mc:Fallback xmlns="">
      <p:transition spd="slow" advTm="6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000" y="3851997"/>
            <a:ext cx="4383144" cy="615553"/>
          </a:xfrm>
        </p:spPr>
        <p:txBody>
          <a:bodyPr/>
          <a:lstStyle/>
          <a:p>
            <a:r>
              <a:rPr lang="en-GB" dirty="0"/>
              <a:t>How to select the most appropriate delivery platform technology?</a:t>
            </a:r>
          </a:p>
        </p:txBody>
      </p:sp>
      <p:sp>
        <p:nvSpPr>
          <p:cNvPr id="3" name="Subtitle 2"/>
          <p:cNvSpPr>
            <a:spLocks noGrp="1"/>
          </p:cNvSpPr>
          <p:nvPr>
            <p:ph type="subTitle" idx="1"/>
          </p:nvPr>
        </p:nvSpPr>
        <p:spPr>
          <a:xfrm>
            <a:off x="342000" y="4510005"/>
            <a:ext cx="4311136" cy="173124"/>
          </a:xfrm>
        </p:spPr>
        <p:txBody>
          <a:bodyPr/>
          <a:lstStyle/>
          <a:p>
            <a:r>
              <a:rPr lang="en-GB" dirty="0"/>
              <a:t>Sandy Munro, Vice President - Pharmaceutical Development</a:t>
            </a:r>
          </a:p>
          <a:p>
            <a:endParaRPr lang="en-GB" dirty="0"/>
          </a:p>
        </p:txBody>
      </p:sp>
    </p:spTree>
    <p:extLst>
      <p:ext uri="{BB962C8B-B14F-4D97-AF65-F5344CB8AC3E}">
        <p14:creationId xmlns:p14="http://schemas.microsoft.com/office/powerpoint/2010/main" val="50677248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a:spLocks noChangeAspect="1"/>
          </p:cNvSpPr>
          <p:nvPr/>
        </p:nvSpPr>
        <p:spPr>
          <a:xfrm>
            <a:off x="1985831" y="1478285"/>
            <a:ext cx="2592000" cy="2592000"/>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dirty="0"/>
              <a:t>Many factors influence delivery platform selection</a:t>
            </a:r>
          </a:p>
        </p:txBody>
      </p:sp>
      <p:sp>
        <p:nvSpPr>
          <p:cNvPr id="8" name="Freeform 7"/>
          <p:cNvSpPr>
            <a:spLocks noChangeAspect="1"/>
          </p:cNvSpPr>
          <p:nvPr/>
        </p:nvSpPr>
        <p:spPr>
          <a:xfrm>
            <a:off x="2741791" y="902077"/>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a:t>Development Stage</a:t>
            </a:r>
          </a:p>
        </p:txBody>
      </p:sp>
      <p:sp>
        <p:nvSpPr>
          <p:cNvPr id="14" name="Freeform 13"/>
          <p:cNvSpPr>
            <a:spLocks noChangeAspect="1"/>
          </p:cNvSpPr>
          <p:nvPr/>
        </p:nvSpPr>
        <p:spPr>
          <a:xfrm>
            <a:off x="2741791" y="3566493"/>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a:t>Disease State</a:t>
            </a:r>
          </a:p>
        </p:txBody>
      </p:sp>
      <p:grpSp>
        <p:nvGrpSpPr>
          <p:cNvPr id="4" name="Group 3">
            <a:extLst>
              <a:ext uri="{FF2B5EF4-FFF2-40B4-BE49-F238E27FC236}">
                <a16:creationId xmlns:a16="http://schemas.microsoft.com/office/drawing/2014/main" id="{F317FA2A-7E84-4416-8718-34EE0F56408F}"/>
              </a:ext>
            </a:extLst>
          </p:cNvPr>
          <p:cNvGrpSpPr/>
          <p:nvPr/>
        </p:nvGrpSpPr>
        <p:grpSpPr>
          <a:xfrm>
            <a:off x="1548000" y="2878198"/>
            <a:ext cx="3467662" cy="1080000"/>
            <a:chOff x="1608530" y="2963695"/>
            <a:chExt cx="3467662" cy="1080000"/>
          </a:xfrm>
        </p:grpSpPr>
        <p:sp>
          <p:nvSpPr>
            <p:cNvPr id="12" name="Freeform 11"/>
            <p:cNvSpPr>
              <a:spLocks noChangeAspect="1"/>
            </p:cNvSpPr>
            <p:nvPr/>
          </p:nvSpPr>
          <p:spPr>
            <a:xfrm>
              <a:off x="3996111" y="2963695"/>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a:t>Patient Characteristics</a:t>
              </a:r>
            </a:p>
          </p:txBody>
        </p:sp>
        <p:sp>
          <p:nvSpPr>
            <p:cNvPr id="16" name="Freeform 15"/>
            <p:cNvSpPr>
              <a:spLocks noChangeAspect="1"/>
            </p:cNvSpPr>
            <p:nvPr/>
          </p:nvSpPr>
          <p:spPr>
            <a:xfrm>
              <a:off x="1608530" y="2963695"/>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smtClean="0"/>
                <a:t> Environment</a:t>
              </a:r>
            </a:p>
            <a:p>
              <a:pPr lvl="0" algn="ctr" defTabSz="266700">
                <a:spcBef>
                  <a:spcPct val="0"/>
                </a:spcBef>
              </a:pPr>
              <a:r>
                <a:rPr lang="en-US" sz="900" b="1" dirty="0" smtClean="0"/>
                <a:t>(Commercial, Regulatory)</a:t>
              </a:r>
              <a:endParaRPr lang="en-US" sz="900" b="1" kern="1200" dirty="0"/>
            </a:p>
          </p:txBody>
        </p:sp>
      </p:grpSp>
      <p:grpSp>
        <p:nvGrpSpPr>
          <p:cNvPr id="2" name="Group 1">
            <a:extLst>
              <a:ext uri="{FF2B5EF4-FFF2-40B4-BE49-F238E27FC236}">
                <a16:creationId xmlns:a16="http://schemas.microsoft.com/office/drawing/2014/main" id="{8935672D-4183-4AD6-AF4E-3941D2B0E597}"/>
              </a:ext>
            </a:extLst>
          </p:cNvPr>
          <p:cNvGrpSpPr/>
          <p:nvPr/>
        </p:nvGrpSpPr>
        <p:grpSpPr>
          <a:xfrm>
            <a:off x="1548000" y="1608788"/>
            <a:ext cx="3467662" cy="1080000"/>
            <a:chOff x="1608530" y="1694285"/>
            <a:chExt cx="3467662" cy="1080000"/>
          </a:xfrm>
        </p:grpSpPr>
        <p:sp>
          <p:nvSpPr>
            <p:cNvPr id="10" name="Freeform 9"/>
            <p:cNvSpPr>
              <a:spLocks noChangeAspect="1"/>
            </p:cNvSpPr>
            <p:nvPr/>
          </p:nvSpPr>
          <p:spPr>
            <a:xfrm>
              <a:off x="3996111" y="1694285"/>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a:t>Technical</a:t>
              </a:r>
            </a:p>
          </p:txBody>
        </p:sp>
        <p:sp>
          <p:nvSpPr>
            <p:cNvPr id="18" name="Freeform 17"/>
            <p:cNvSpPr>
              <a:spLocks noChangeAspect="1"/>
            </p:cNvSpPr>
            <p:nvPr/>
          </p:nvSpPr>
          <p:spPr>
            <a:xfrm>
              <a:off x="1608530" y="1694285"/>
              <a:ext cx="1080081" cy="1080000"/>
            </a:xfrm>
            <a:custGeom>
              <a:avLst/>
              <a:gdLst>
                <a:gd name="connsiteX0" fmla="*/ 0 w 761255"/>
                <a:gd name="connsiteY0" fmla="*/ 380628 h 761255"/>
                <a:gd name="connsiteX1" fmla="*/ 380628 w 761255"/>
                <a:gd name="connsiteY1" fmla="*/ 0 h 761255"/>
                <a:gd name="connsiteX2" fmla="*/ 761256 w 761255"/>
                <a:gd name="connsiteY2" fmla="*/ 380628 h 761255"/>
                <a:gd name="connsiteX3" fmla="*/ 380628 w 761255"/>
                <a:gd name="connsiteY3" fmla="*/ 761256 h 761255"/>
                <a:gd name="connsiteX4" fmla="*/ 0 w 761255"/>
                <a:gd name="connsiteY4" fmla="*/ 380628 h 761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5" h="761255">
                  <a:moveTo>
                    <a:pt x="0" y="380628"/>
                  </a:moveTo>
                  <a:cubicBezTo>
                    <a:pt x="0" y="170413"/>
                    <a:pt x="170413" y="0"/>
                    <a:pt x="380628" y="0"/>
                  </a:cubicBezTo>
                  <a:cubicBezTo>
                    <a:pt x="590843" y="0"/>
                    <a:pt x="761256" y="170413"/>
                    <a:pt x="761256" y="380628"/>
                  </a:cubicBezTo>
                  <a:cubicBezTo>
                    <a:pt x="761256" y="590843"/>
                    <a:pt x="590843" y="761256"/>
                    <a:pt x="380628" y="761256"/>
                  </a:cubicBezTo>
                  <a:cubicBezTo>
                    <a:pt x="170413" y="761256"/>
                    <a:pt x="0" y="590843"/>
                    <a:pt x="0" y="380628"/>
                  </a:cubicBez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46800" rIns="90000" bIns="46800" numCol="1" spcCol="1270" anchor="ctr" anchorCtr="0">
              <a:noAutofit/>
            </a:bodyPr>
            <a:lstStyle/>
            <a:p>
              <a:pPr lvl="0" algn="ctr" defTabSz="266700">
                <a:spcBef>
                  <a:spcPct val="0"/>
                </a:spcBef>
              </a:pPr>
              <a:r>
                <a:rPr lang="en-US" sz="900" b="1" kern="1200" dirty="0"/>
                <a:t>Time &amp; Cost</a:t>
              </a: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4068613872"/>
      </p:ext>
    </p:extLst>
  </p:cSld>
  <p:clrMapOvr>
    <a:masterClrMapping/>
  </p:clrMapOvr>
  <mc:AlternateContent xmlns:mc="http://schemas.openxmlformats.org/markup-compatibility/2006" xmlns:p14="http://schemas.microsoft.com/office/powerpoint/2010/main">
    <mc:Choice Requires="p14">
      <p:transition spd="slow" p14:dur="2000" advTm="171602"/>
    </mc:Choice>
    <mc:Fallback xmlns="">
      <p:transition spd="slow" advTm="17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001" y="289552"/>
            <a:ext cx="6192150" cy="738664"/>
          </a:xfrm>
        </p:spPr>
        <p:txBody>
          <a:bodyPr/>
          <a:lstStyle/>
          <a:p>
            <a:r>
              <a:rPr lang="en-GB" dirty="0">
                <a:solidFill>
                  <a:srgbClr val="003057"/>
                </a:solidFill>
              </a:rPr>
              <a:t>Making</a:t>
            </a:r>
            <a:r>
              <a:rPr lang="en-GB" dirty="0"/>
              <a:t> informed choices can save time, money and maximise the probability of success at a given stage of development</a:t>
            </a:r>
            <a:br>
              <a:rPr lang="en-GB" dirty="0"/>
            </a:br>
            <a:endParaRPr lang="en-GB" dirty="0"/>
          </a:p>
        </p:txBody>
      </p:sp>
      <p:sp>
        <p:nvSpPr>
          <p:cNvPr id="15" name="Text Placeholder 14"/>
          <p:cNvSpPr>
            <a:spLocks noGrp="1"/>
          </p:cNvSpPr>
          <p:nvPr>
            <p:ph type="body" sz="quarter" idx="4294967295"/>
          </p:nvPr>
        </p:nvSpPr>
        <p:spPr>
          <a:xfrm>
            <a:off x="342001" y="2777624"/>
            <a:ext cx="5967319" cy="1882358"/>
          </a:xfrm>
        </p:spPr>
        <p:txBody>
          <a:bodyPr>
            <a:noAutofit/>
          </a:bodyPr>
          <a:lstStyle/>
          <a:p>
            <a:pPr marL="144000" lvl="1" indent="-144000"/>
            <a:r>
              <a:rPr lang="en-GB" sz="1400" b="1" dirty="0" smtClean="0">
                <a:solidFill>
                  <a:srgbClr val="003057"/>
                </a:solidFill>
              </a:rPr>
              <a:t>Potential </a:t>
            </a:r>
            <a:r>
              <a:rPr lang="en-GB" sz="1400" b="1" dirty="0">
                <a:solidFill>
                  <a:srgbClr val="003057"/>
                </a:solidFill>
              </a:rPr>
              <a:t>for complexity</a:t>
            </a:r>
          </a:p>
          <a:p>
            <a:pPr marL="144000" lvl="1" indent="-144000"/>
            <a:endParaRPr lang="en-GB" sz="1400" b="1" dirty="0" smtClean="0">
              <a:solidFill>
                <a:srgbClr val="003057"/>
              </a:solidFill>
            </a:endParaRPr>
          </a:p>
          <a:p>
            <a:pPr marL="144000" lvl="1" indent="-144000"/>
            <a:r>
              <a:rPr lang="en-GB" sz="1400" b="1" dirty="0" smtClean="0">
                <a:solidFill>
                  <a:srgbClr val="003057"/>
                </a:solidFill>
              </a:rPr>
              <a:t>Not </a:t>
            </a:r>
            <a:r>
              <a:rPr lang="en-GB" sz="1400" b="1" dirty="0">
                <a:solidFill>
                  <a:srgbClr val="003057"/>
                </a:solidFill>
              </a:rPr>
              <a:t>necessarily one platform choice for the duration of a </a:t>
            </a:r>
            <a:r>
              <a:rPr lang="en-GB" sz="1400" b="1" dirty="0" smtClean="0">
                <a:solidFill>
                  <a:srgbClr val="003057"/>
                </a:solidFill>
              </a:rPr>
              <a:t>programme</a:t>
            </a:r>
            <a:endParaRPr lang="en-GB" sz="1400" b="1" dirty="0">
              <a:solidFill>
                <a:srgbClr val="003057"/>
              </a:solidFill>
            </a:endParaRPr>
          </a:p>
          <a:p>
            <a:pPr marL="144000" lvl="1" indent="-144000"/>
            <a:endParaRPr lang="en-GB" sz="1400" b="1" dirty="0" smtClean="0">
              <a:solidFill>
                <a:srgbClr val="003057"/>
              </a:solidFill>
            </a:endParaRPr>
          </a:p>
          <a:p>
            <a:pPr marL="144000" lvl="1" indent="-144000"/>
            <a:r>
              <a:rPr lang="en-GB" sz="1400" b="1" dirty="0" smtClean="0">
                <a:solidFill>
                  <a:srgbClr val="003057"/>
                </a:solidFill>
              </a:rPr>
              <a:t>Careful </a:t>
            </a:r>
            <a:r>
              <a:rPr lang="en-GB" sz="1400" b="1" dirty="0">
                <a:solidFill>
                  <a:srgbClr val="003057"/>
                </a:solidFill>
              </a:rPr>
              <a:t>management </a:t>
            </a:r>
            <a:r>
              <a:rPr lang="en-GB" sz="1400" b="1" dirty="0" smtClean="0">
                <a:solidFill>
                  <a:srgbClr val="003057"/>
                </a:solidFill>
              </a:rPr>
              <a:t>can </a:t>
            </a:r>
            <a:r>
              <a:rPr lang="en-GB" sz="1400" b="1" dirty="0">
                <a:solidFill>
                  <a:srgbClr val="003057"/>
                </a:solidFill>
              </a:rPr>
              <a:t>provide opportunities to optimise development, save time &amp; money and avoid delays   </a:t>
            </a:r>
          </a:p>
        </p:txBody>
      </p:sp>
      <p:sp>
        <p:nvSpPr>
          <p:cNvPr id="7" name="Rounded Rectangle 6"/>
          <p:cNvSpPr/>
          <p:nvPr/>
        </p:nvSpPr>
        <p:spPr>
          <a:xfrm>
            <a:off x="1567101" y="1842629"/>
            <a:ext cx="1933908"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003057"/>
                </a:solidFill>
              </a:rPr>
              <a:t>Target engagement &amp; efficacy</a:t>
            </a:r>
          </a:p>
        </p:txBody>
      </p:sp>
      <p:sp>
        <p:nvSpPr>
          <p:cNvPr id="35" name="Rounded Rectangle 34"/>
          <p:cNvSpPr/>
          <p:nvPr/>
        </p:nvSpPr>
        <p:spPr>
          <a:xfrm>
            <a:off x="3510712" y="1842628"/>
            <a:ext cx="1981900"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smtClean="0">
                <a:solidFill>
                  <a:srgbClr val="003057"/>
                </a:solidFill>
              </a:rPr>
              <a:t>Commercial-ready platform</a:t>
            </a:r>
            <a:endParaRPr lang="en-GB" sz="1000" dirty="0">
              <a:solidFill>
                <a:srgbClr val="003057"/>
              </a:solidFill>
            </a:endParaRPr>
          </a:p>
        </p:txBody>
      </p:sp>
      <p:sp>
        <p:nvSpPr>
          <p:cNvPr id="37" name="Rounded Rectangle 36"/>
          <p:cNvSpPr/>
          <p:nvPr/>
        </p:nvSpPr>
        <p:spPr>
          <a:xfrm>
            <a:off x="5509840" y="1842629"/>
            <a:ext cx="1015312"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3248">
              <a:spcAft>
                <a:spcPts val="400"/>
              </a:spcAft>
            </a:pPr>
            <a:r>
              <a:rPr lang="en-GB" sz="1000" dirty="0">
                <a:solidFill>
                  <a:srgbClr val="003057"/>
                </a:solidFill>
              </a:rPr>
              <a:t>Lifecycle management </a:t>
            </a:r>
          </a:p>
        </p:txBody>
      </p:sp>
      <p:sp>
        <p:nvSpPr>
          <p:cNvPr id="38" name="Rounded Rectangle 37"/>
          <p:cNvSpPr/>
          <p:nvPr/>
        </p:nvSpPr>
        <p:spPr>
          <a:xfrm>
            <a:off x="332847" y="1842629"/>
            <a:ext cx="1224551"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003057"/>
                </a:solidFill>
              </a:rPr>
              <a:t>Speed &amp; </a:t>
            </a:r>
            <a:r>
              <a:rPr lang="en-GB" sz="1000" dirty="0" smtClean="0">
                <a:solidFill>
                  <a:srgbClr val="003057"/>
                </a:solidFill>
              </a:rPr>
              <a:t>cost</a:t>
            </a:r>
            <a:endParaRPr lang="en-GB" sz="1000" dirty="0">
              <a:solidFill>
                <a:srgbClr val="003057"/>
              </a:solidFill>
            </a:endParaRPr>
          </a:p>
        </p:txBody>
      </p:sp>
      <p:sp>
        <p:nvSpPr>
          <p:cNvPr id="40" name="Rounded Rectangle 39"/>
          <p:cNvSpPr/>
          <p:nvPr/>
        </p:nvSpPr>
        <p:spPr>
          <a:xfrm>
            <a:off x="1310244" y="2197538"/>
            <a:ext cx="1235235"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003057"/>
                </a:solidFill>
              </a:rPr>
              <a:t>Dosing flexibility</a:t>
            </a:r>
          </a:p>
        </p:txBody>
      </p:sp>
      <p:sp>
        <p:nvSpPr>
          <p:cNvPr id="29" name="Rounded Rectangle 28"/>
          <p:cNvSpPr/>
          <p:nvPr/>
        </p:nvSpPr>
        <p:spPr>
          <a:xfrm>
            <a:off x="2569469" y="2196094"/>
            <a:ext cx="2923143"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003057"/>
                </a:solidFill>
              </a:rPr>
              <a:t>Scalability</a:t>
            </a:r>
          </a:p>
        </p:txBody>
      </p:sp>
      <p:grpSp>
        <p:nvGrpSpPr>
          <p:cNvPr id="41" name="Group 40">
            <a:extLst>
              <a:ext uri="{FF2B5EF4-FFF2-40B4-BE49-F238E27FC236}">
                <a16:creationId xmlns:a16="http://schemas.microsoft.com/office/drawing/2014/main" id="{0CF61E15-89A5-472A-B897-11D5D5FFA497}"/>
              </a:ext>
            </a:extLst>
          </p:cNvPr>
          <p:cNvGrpSpPr/>
          <p:nvPr/>
        </p:nvGrpSpPr>
        <p:grpSpPr>
          <a:xfrm>
            <a:off x="332848" y="1467477"/>
            <a:ext cx="6192304" cy="360000"/>
            <a:chOff x="332848" y="4194327"/>
            <a:chExt cx="6192304" cy="360000"/>
          </a:xfrm>
        </p:grpSpPr>
        <p:grpSp>
          <p:nvGrpSpPr>
            <p:cNvPr id="42" name="Group 41">
              <a:extLst>
                <a:ext uri="{FF2B5EF4-FFF2-40B4-BE49-F238E27FC236}">
                  <a16:creationId xmlns:a16="http://schemas.microsoft.com/office/drawing/2014/main" id="{56027728-894B-409E-BCA1-8D112B4584AB}"/>
                </a:ext>
              </a:extLst>
            </p:cNvPr>
            <p:cNvGrpSpPr/>
            <p:nvPr/>
          </p:nvGrpSpPr>
          <p:grpSpPr>
            <a:xfrm>
              <a:off x="332848" y="4194327"/>
              <a:ext cx="6192304" cy="360000"/>
              <a:chOff x="332848" y="4194327"/>
              <a:chExt cx="6192304" cy="360000"/>
            </a:xfrm>
          </p:grpSpPr>
          <p:sp>
            <p:nvSpPr>
              <p:cNvPr id="48" name="TextBox 47">
                <a:extLst>
                  <a:ext uri="{FF2B5EF4-FFF2-40B4-BE49-F238E27FC236}">
                    <a16:creationId xmlns:a16="http://schemas.microsoft.com/office/drawing/2014/main" id="{6F77980F-ACE0-42CD-99D1-E6CFA9545624}"/>
                  </a:ext>
                </a:extLst>
              </p:cNvPr>
              <p:cNvSpPr txBox="1"/>
              <p:nvPr/>
            </p:nvSpPr>
            <p:spPr>
              <a:xfrm>
                <a:off x="1365389" y="4194327"/>
                <a:ext cx="1029600" cy="360000"/>
              </a:xfrm>
              <a:prstGeom prst="rect">
                <a:avLst/>
              </a:prstGeom>
              <a:solidFill>
                <a:srgbClr val="003057">
                  <a:alpha val="80000"/>
                </a:srgbClr>
              </a:solidFill>
            </p:spPr>
            <p:txBody>
              <a:bodyPr wrap="square" rtlCol="0" anchor="ctr" anchorCtr="0">
                <a:noAutofit/>
              </a:bodyPr>
              <a:lstStyle/>
              <a:p>
                <a:pPr>
                  <a:lnSpc>
                    <a:spcPct val="90000"/>
                  </a:lnSpc>
                </a:pPr>
                <a:r>
                  <a:rPr lang="en-ZA" sz="770" b="1" dirty="0">
                    <a:solidFill>
                      <a:prstClr val="white"/>
                    </a:solidFill>
                  </a:rPr>
                  <a:t>Phase I</a:t>
                </a:r>
                <a:endParaRPr lang="en-GB" sz="770" b="1" dirty="0">
                  <a:solidFill>
                    <a:prstClr val="white"/>
                  </a:solidFill>
                </a:endParaRPr>
              </a:p>
            </p:txBody>
          </p:sp>
          <p:sp>
            <p:nvSpPr>
              <p:cNvPr id="49" name="TextBox 48">
                <a:extLst>
                  <a:ext uri="{FF2B5EF4-FFF2-40B4-BE49-F238E27FC236}">
                    <a16:creationId xmlns:a16="http://schemas.microsoft.com/office/drawing/2014/main" id="{93F251FC-6463-462A-9526-545A18D22A15}"/>
                  </a:ext>
                </a:extLst>
              </p:cNvPr>
              <p:cNvSpPr txBox="1"/>
              <p:nvPr/>
            </p:nvSpPr>
            <p:spPr>
              <a:xfrm>
                <a:off x="2397930" y="4194327"/>
                <a:ext cx="1029600" cy="360000"/>
              </a:xfrm>
              <a:prstGeom prst="rect">
                <a:avLst/>
              </a:prstGeom>
              <a:solidFill>
                <a:srgbClr val="003057">
                  <a:alpha val="85000"/>
                </a:srgbClr>
              </a:solidFill>
            </p:spPr>
            <p:txBody>
              <a:bodyPr wrap="square" rtlCol="0" anchor="ctr" anchorCtr="0">
                <a:noAutofit/>
              </a:bodyPr>
              <a:lstStyle/>
              <a:p>
                <a:pPr>
                  <a:lnSpc>
                    <a:spcPct val="90000"/>
                  </a:lnSpc>
                </a:pPr>
                <a:r>
                  <a:rPr lang="en-ZA" sz="770" b="1" dirty="0">
                    <a:solidFill>
                      <a:prstClr val="white"/>
                    </a:solidFill>
                  </a:rPr>
                  <a:t>Phase II</a:t>
                </a:r>
                <a:endParaRPr lang="en-GB" sz="770" b="1" dirty="0">
                  <a:solidFill>
                    <a:prstClr val="white"/>
                  </a:solidFill>
                </a:endParaRPr>
              </a:p>
            </p:txBody>
          </p:sp>
          <p:sp>
            <p:nvSpPr>
              <p:cNvPr id="50" name="TextBox 49">
                <a:extLst>
                  <a:ext uri="{FF2B5EF4-FFF2-40B4-BE49-F238E27FC236}">
                    <a16:creationId xmlns:a16="http://schemas.microsoft.com/office/drawing/2014/main" id="{60A87975-2FAC-47EA-A390-78F35D0B170E}"/>
                  </a:ext>
                </a:extLst>
              </p:cNvPr>
              <p:cNvSpPr txBox="1"/>
              <p:nvPr/>
            </p:nvSpPr>
            <p:spPr>
              <a:xfrm>
                <a:off x="3430471" y="4194327"/>
                <a:ext cx="1029600" cy="360000"/>
              </a:xfrm>
              <a:prstGeom prst="rect">
                <a:avLst/>
              </a:prstGeom>
              <a:solidFill>
                <a:srgbClr val="003057">
                  <a:alpha val="90000"/>
                </a:srgbClr>
              </a:solidFill>
            </p:spPr>
            <p:txBody>
              <a:bodyPr wrap="square" lIns="90000" tIns="0" rIns="0" bIns="0" rtlCol="0" anchor="ctr" anchorCtr="0">
                <a:noAutofit/>
              </a:bodyPr>
              <a:lstStyle/>
              <a:p>
                <a:pPr>
                  <a:lnSpc>
                    <a:spcPct val="90000"/>
                  </a:lnSpc>
                </a:pPr>
                <a:r>
                  <a:rPr lang="en-ZA" sz="770" b="1" dirty="0">
                    <a:solidFill>
                      <a:prstClr val="white"/>
                    </a:solidFill>
                  </a:rPr>
                  <a:t>Phase III</a:t>
                </a:r>
                <a:endParaRPr lang="en-GB" sz="770" b="1" dirty="0">
                  <a:solidFill>
                    <a:prstClr val="white"/>
                  </a:solidFill>
                </a:endParaRPr>
              </a:p>
            </p:txBody>
          </p:sp>
          <p:sp>
            <p:nvSpPr>
              <p:cNvPr id="51" name="TextBox 50">
                <a:extLst>
                  <a:ext uri="{FF2B5EF4-FFF2-40B4-BE49-F238E27FC236}">
                    <a16:creationId xmlns:a16="http://schemas.microsoft.com/office/drawing/2014/main" id="{563B9D00-98EC-4834-B581-D06C6F440C5A}"/>
                  </a:ext>
                </a:extLst>
              </p:cNvPr>
              <p:cNvSpPr txBox="1"/>
              <p:nvPr/>
            </p:nvSpPr>
            <p:spPr>
              <a:xfrm>
                <a:off x="4463012" y="4194327"/>
                <a:ext cx="1029600" cy="360000"/>
              </a:xfrm>
              <a:prstGeom prst="rect">
                <a:avLst/>
              </a:prstGeom>
              <a:solidFill>
                <a:srgbClr val="003057">
                  <a:alpha val="95000"/>
                </a:srgbClr>
              </a:solidFill>
            </p:spPr>
            <p:txBody>
              <a:bodyPr wrap="square" rtlCol="0" anchor="ctr" anchorCtr="0">
                <a:noAutofit/>
              </a:bodyPr>
              <a:lstStyle/>
              <a:p>
                <a:pPr>
                  <a:lnSpc>
                    <a:spcPct val="90000"/>
                  </a:lnSpc>
                </a:pPr>
                <a:r>
                  <a:rPr lang="en-ZA" sz="770" b="1" dirty="0">
                    <a:solidFill>
                      <a:prstClr val="white"/>
                    </a:solidFill>
                  </a:rPr>
                  <a:t>Regulatory </a:t>
                </a:r>
              </a:p>
              <a:p>
                <a:pPr>
                  <a:lnSpc>
                    <a:spcPct val="90000"/>
                  </a:lnSpc>
                </a:pPr>
                <a:r>
                  <a:rPr lang="en-ZA" sz="770" b="1" dirty="0">
                    <a:solidFill>
                      <a:prstClr val="white"/>
                    </a:solidFill>
                  </a:rPr>
                  <a:t>approval</a:t>
                </a:r>
                <a:endParaRPr lang="en-GB" sz="770" b="1" dirty="0">
                  <a:solidFill>
                    <a:prstClr val="white"/>
                  </a:solidFill>
                </a:endParaRPr>
              </a:p>
            </p:txBody>
          </p:sp>
          <p:sp>
            <p:nvSpPr>
              <p:cNvPr id="52" name="TextBox 51">
                <a:extLst>
                  <a:ext uri="{FF2B5EF4-FFF2-40B4-BE49-F238E27FC236}">
                    <a16:creationId xmlns:a16="http://schemas.microsoft.com/office/drawing/2014/main" id="{DD67298A-573E-41DC-AB97-7B81BC43E683}"/>
                  </a:ext>
                </a:extLst>
              </p:cNvPr>
              <p:cNvSpPr txBox="1"/>
              <p:nvPr/>
            </p:nvSpPr>
            <p:spPr>
              <a:xfrm>
                <a:off x="5495552" y="4194327"/>
                <a:ext cx="1029600" cy="360000"/>
              </a:xfrm>
              <a:prstGeom prst="rect">
                <a:avLst/>
              </a:prstGeom>
              <a:solidFill>
                <a:srgbClr val="003057"/>
              </a:solidFill>
            </p:spPr>
            <p:txBody>
              <a:bodyPr wrap="square" lIns="90000" tIns="0" rIns="0" bIns="0" rtlCol="0" anchor="ctr" anchorCtr="0">
                <a:noAutofit/>
              </a:bodyPr>
              <a:lstStyle/>
              <a:p>
                <a:pPr>
                  <a:lnSpc>
                    <a:spcPct val="90000"/>
                  </a:lnSpc>
                </a:pPr>
                <a:r>
                  <a:rPr lang="en-ZA" sz="770" b="1" dirty="0">
                    <a:solidFill>
                      <a:prstClr val="white"/>
                    </a:solidFill>
                  </a:rPr>
                  <a:t>Commercial</a:t>
                </a:r>
                <a:r>
                  <a:rPr lang="en-GB" sz="770" b="1" dirty="0" err="1">
                    <a:solidFill>
                      <a:prstClr val="white"/>
                    </a:solidFill>
                  </a:rPr>
                  <a:t>isation</a:t>
                </a:r>
                <a:endParaRPr lang="en-ZA" sz="770" b="1" dirty="0">
                  <a:solidFill>
                    <a:prstClr val="white"/>
                  </a:solidFill>
                </a:endParaRPr>
              </a:p>
            </p:txBody>
          </p:sp>
          <p:sp>
            <p:nvSpPr>
              <p:cNvPr id="53" name="TextBox 52">
                <a:extLst>
                  <a:ext uri="{FF2B5EF4-FFF2-40B4-BE49-F238E27FC236}">
                    <a16:creationId xmlns:a16="http://schemas.microsoft.com/office/drawing/2014/main" id="{FE280ED5-F438-492E-BF3B-9A5473E64EBF}"/>
                  </a:ext>
                </a:extLst>
              </p:cNvPr>
              <p:cNvSpPr txBox="1"/>
              <p:nvPr/>
            </p:nvSpPr>
            <p:spPr>
              <a:xfrm>
                <a:off x="332848" y="4194327"/>
                <a:ext cx="1029600" cy="360000"/>
              </a:xfrm>
              <a:prstGeom prst="rect">
                <a:avLst/>
              </a:prstGeom>
              <a:solidFill>
                <a:srgbClr val="003057">
                  <a:alpha val="75000"/>
                </a:srgbClr>
              </a:solidFill>
            </p:spPr>
            <p:txBody>
              <a:bodyPr wrap="square" rtlCol="0" anchor="ctr" anchorCtr="0">
                <a:noAutofit/>
              </a:bodyPr>
              <a:lstStyle/>
              <a:p>
                <a:pPr>
                  <a:lnSpc>
                    <a:spcPct val="90000"/>
                  </a:lnSpc>
                </a:pPr>
                <a:r>
                  <a:rPr lang="en-ZA" sz="770" b="1" dirty="0">
                    <a:solidFill>
                      <a:schemeClr val="bg1"/>
                    </a:solidFill>
                  </a:rPr>
                  <a:t>Pre-clinical development</a:t>
                </a:r>
                <a:endParaRPr lang="en-GB" sz="770" b="1" dirty="0">
                  <a:solidFill>
                    <a:schemeClr val="bg1"/>
                  </a:solidFill>
                </a:endParaRPr>
              </a:p>
            </p:txBody>
          </p:sp>
        </p:grpSp>
        <p:sp>
          <p:nvSpPr>
            <p:cNvPr id="43" name="Flowchart: Decision 61">
              <a:extLst>
                <a:ext uri="{FF2B5EF4-FFF2-40B4-BE49-F238E27FC236}">
                  <a16:creationId xmlns:a16="http://schemas.microsoft.com/office/drawing/2014/main" id="{18CF4978-073A-4744-9C48-B9D778E11B1B}"/>
                </a:ext>
              </a:extLst>
            </p:cNvPr>
            <p:cNvSpPr/>
            <p:nvPr/>
          </p:nvSpPr>
          <p:spPr>
            <a:xfrm>
              <a:off x="1232220"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Flowchart: Decision 61">
              <a:extLst>
                <a:ext uri="{FF2B5EF4-FFF2-40B4-BE49-F238E27FC236}">
                  <a16:creationId xmlns:a16="http://schemas.microsoft.com/office/drawing/2014/main" id="{F929449E-5AAD-4628-AE71-75474B6720C0}"/>
                </a:ext>
              </a:extLst>
            </p:cNvPr>
            <p:cNvSpPr/>
            <p:nvPr/>
          </p:nvSpPr>
          <p:spPr>
            <a:xfrm>
              <a:off x="2260178"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Flowchart: Decision 61">
              <a:extLst>
                <a:ext uri="{FF2B5EF4-FFF2-40B4-BE49-F238E27FC236}">
                  <a16:creationId xmlns:a16="http://schemas.microsoft.com/office/drawing/2014/main" id="{CE499241-E37F-4191-9837-48A8AFF141A6}"/>
                </a:ext>
              </a:extLst>
            </p:cNvPr>
            <p:cNvSpPr/>
            <p:nvPr/>
          </p:nvSpPr>
          <p:spPr>
            <a:xfrm>
              <a:off x="3288136"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Flowchart: Decision 61">
              <a:extLst>
                <a:ext uri="{FF2B5EF4-FFF2-40B4-BE49-F238E27FC236}">
                  <a16:creationId xmlns:a16="http://schemas.microsoft.com/office/drawing/2014/main" id="{F0A4DB95-6636-4527-87EC-D3F4AE202159}"/>
                </a:ext>
              </a:extLst>
            </p:cNvPr>
            <p:cNvSpPr/>
            <p:nvPr/>
          </p:nvSpPr>
          <p:spPr>
            <a:xfrm>
              <a:off x="4316094"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Flowchart: Decision 61">
              <a:extLst>
                <a:ext uri="{FF2B5EF4-FFF2-40B4-BE49-F238E27FC236}">
                  <a16:creationId xmlns:a16="http://schemas.microsoft.com/office/drawing/2014/main" id="{F42E81A7-B488-416D-BBA3-3B6ADA588803}"/>
                </a:ext>
              </a:extLst>
            </p:cNvPr>
            <p:cNvSpPr/>
            <p:nvPr/>
          </p:nvSpPr>
          <p:spPr>
            <a:xfrm>
              <a:off x="5344053" y="4329327"/>
              <a:ext cx="72000" cy="90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4" name="Text Placeholder 14"/>
          <p:cNvSpPr txBox="1">
            <a:spLocks/>
          </p:cNvSpPr>
          <p:nvPr/>
        </p:nvSpPr>
        <p:spPr>
          <a:xfrm>
            <a:off x="342001" y="1131590"/>
            <a:ext cx="6192150" cy="314703"/>
          </a:xfrm>
          <a:prstGeom prst="rect">
            <a:avLst/>
          </a:prstGeom>
        </p:spPr>
        <p:txBody>
          <a:bodyPr vert="horz" lIns="0" tIns="0" rIns="0" bIns="0" rtlCol="0">
            <a:no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chemeClr val="tx2"/>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chemeClr val="accent2"/>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chemeClr val="tx1"/>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chemeClr val="accent2"/>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r>
              <a:rPr lang="en-GB" sz="1400" dirty="0" smtClean="0">
                <a:solidFill>
                  <a:srgbClr val="DF503D"/>
                </a:solidFill>
              </a:rPr>
              <a:t>Platform technology objectives may vary through development</a:t>
            </a:r>
          </a:p>
        </p:txBody>
      </p:sp>
      <p:sp>
        <p:nvSpPr>
          <p:cNvPr id="25" name="Rounded Rectangle 36"/>
          <p:cNvSpPr/>
          <p:nvPr/>
        </p:nvSpPr>
        <p:spPr>
          <a:xfrm>
            <a:off x="5509840" y="2196093"/>
            <a:ext cx="1015312" cy="345600"/>
          </a:xfrm>
          <a:prstGeom prst="rect">
            <a:avLst/>
          </a:prstGeom>
          <a:solidFill>
            <a:schemeClr val="bg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3248">
              <a:spcAft>
                <a:spcPts val="400"/>
              </a:spcAft>
            </a:pPr>
            <a:r>
              <a:rPr lang="en-GB" sz="1000" dirty="0" smtClean="0">
                <a:solidFill>
                  <a:srgbClr val="003057"/>
                </a:solidFill>
              </a:rPr>
              <a:t>Continuous </a:t>
            </a:r>
            <a:r>
              <a:rPr lang="en-GB" sz="1000" dirty="0">
                <a:solidFill>
                  <a:srgbClr val="003057"/>
                </a:solidFill>
              </a:rPr>
              <a:t>improvement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3971678955"/>
      </p:ext>
    </p:extLst>
  </p:cSld>
  <p:clrMapOvr>
    <a:masterClrMapping/>
  </p:clrMapOvr>
  <mc:AlternateContent xmlns:mc="http://schemas.openxmlformats.org/markup-compatibility/2006" xmlns:p14="http://schemas.microsoft.com/office/powerpoint/2010/main">
    <mc:Choice Requires="p14">
      <p:transition spd="slow" p14:dur="2000" advTm="101569"/>
    </mc:Choice>
    <mc:Fallback xmlns="">
      <p:transition spd="slow" advTm="10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000" y="3544220"/>
            <a:ext cx="4383144" cy="923330"/>
          </a:xfrm>
        </p:spPr>
        <p:txBody>
          <a:bodyPr/>
          <a:lstStyle/>
          <a:p>
            <a:r>
              <a:rPr lang="en-GB" dirty="0"/>
              <a:t>Smart nebulisation for a cost effective, fast-to-clinic development</a:t>
            </a:r>
          </a:p>
        </p:txBody>
      </p:sp>
      <p:sp>
        <p:nvSpPr>
          <p:cNvPr id="3" name="Subtitle 2"/>
          <p:cNvSpPr>
            <a:spLocks noGrp="1"/>
          </p:cNvSpPr>
          <p:nvPr>
            <p:ph type="subTitle" idx="1"/>
          </p:nvPr>
        </p:nvSpPr>
        <p:spPr>
          <a:xfrm>
            <a:off x="342000" y="4510005"/>
            <a:ext cx="4239128" cy="173124"/>
          </a:xfrm>
        </p:spPr>
        <p:txBody>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1723030452"/>
      </p:ext>
    </p:extLst>
  </p:cSld>
  <p:clrMapOvr>
    <a:masterClrMapping/>
  </p:clrMapOvr>
  <mc:AlternateContent xmlns:mc="http://schemas.openxmlformats.org/markup-compatibility/2006" xmlns:p14="http://schemas.microsoft.com/office/powerpoint/2010/main">
    <mc:Choice Requires="p14">
      <p:transition spd="slow" p14:dur="2000" advTm="21273"/>
    </mc:Choice>
    <mc:Fallback xmlns="">
      <p:transition spd="slow" advTm="2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F6C9F31-9D9A-4D25-A24C-BF08875DC5A7}"/>
              </a:ext>
            </a:extLst>
          </p:cNvPr>
          <p:cNvSpPr>
            <a:spLocks noChangeAspect="1"/>
          </p:cNvSpPr>
          <p:nvPr/>
        </p:nvSpPr>
        <p:spPr>
          <a:xfrm>
            <a:off x="678263" y="1707654"/>
            <a:ext cx="2462705" cy="2462705"/>
          </a:xfrm>
          <a:prstGeom prst="ellipse">
            <a:avLst/>
          </a:prstGeom>
          <a:no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a:p>
        </p:txBody>
      </p:sp>
      <p:sp>
        <p:nvSpPr>
          <p:cNvPr id="2" name="Title 1"/>
          <p:cNvSpPr>
            <a:spLocks noGrp="1"/>
          </p:cNvSpPr>
          <p:nvPr>
            <p:ph type="title"/>
          </p:nvPr>
        </p:nvSpPr>
        <p:spPr/>
        <p:txBody>
          <a:bodyPr/>
          <a:lstStyle/>
          <a:p>
            <a:r>
              <a:rPr lang="en-GB" dirty="0">
                <a:solidFill>
                  <a:schemeClr val="tx2"/>
                </a:solidFill>
              </a:rPr>
              <a:t>How to accelerate an early programme to the clinic?</a:t>
            </a:r>
          </a:p>
        </p:txBody>
      </p:sp>
      <p:sp>
        <p:nvSpPr>
          <p:cNvPr id="3" name="Content Placeholder 2"/>
          <p:cNvSpPr>
            <a:spLocks noGrp="1"/>
          </p:cNvSpPr>
          <p:nvPr>
            <p:ph idx="4294967295"/>
          </p:nvPr>
        </p:nvSpPr>
        <p:spPr>
          <a:xfrm>
            <a:off x="3942064" y="1395136"/>
            <a:ext cx="2312987" cy="261937"/>
          </a:xfrm>
          <a:prstGeom prst="rect">
            <a:avLst/>
          </a:prstGeom>
        </p:spPr>
        <p:txBody>
          <a:bodyPr/>
          <a:lstStyle/>
          <a:p>
            <a:pPr algn="ctr"/>
            <a:r>
              <a:rPr lang="en-GB" sz="1283" dirty="0">
                <a:solidFill>
                  <a:schemeClr val="accent4"/>
                </a:solidFill>
              </a:rPr>
              <a:t>Multiple platforms possible</a:t>
            </a:r>
            <a:endParaRPr lang="en-GB" b="1" dirty="0">
              <a:solidFill>
                <a:schemeClr val="accent4"/>
              </a:solidFill>
            </a:endParaRPr>
          </a:p>
        </p:txBody>
      </p:sp>
      <p:pic>
        <p:nvPicPr>
          <p:cNvPr id="57" name="Picture 5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66493" y="2888906"/>
            <a:ext cx="1018543" cy="1346739"/>
          </a:xfrm>
          <a:prstGeom prst="rect">
            <a:avLst/>
          </a:prstGeom>
        </p:spPr>
      </p:pic>
      <p:pic>
        <p:nvPicPr>
          <p:cNvPr id="58" name="Picture 5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58400" y="3037134"/>
            <a:ext cx="813695" cy="1075240"/>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5652" y="1691201"/>
            <a:ext cx="1018543" cy="1345933"/>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23604" b="29141"/>
          <a:stretch/>
        </p:blipFill>
        <p:spPr>
          <a:xfrm>
            <a:off x="5009640" y="2027120"/>
            <a:ext cx="1367472" cy="854235"/>
          </a:xfrm>
          <a:prstGeom prst="rect">
            <a:avLst/>
          </a:prstGeom>
        </p:spPr>
      </p:pic>
      <p:sp>
        <p:nvSpPr>
          <p:cNvPr id="72" name="Oval 71"/>
          <p:cNvSpPr>
            <a:spLocks noChangeAspect="1"/>
          </p:cNvSpPr>
          <p:nvPr/>
        </p:nvSpPr>
        <p:spPr>
          <a:xfrm>
            <a:off x="1416643" y="1428240"/>
            <a:ext cx="953305" cy="953305"/>
          </a:xfrm>
          <a:prstGeom prst="ellipse">
            <a:avLst/>
          </a:prstGeom>
          <a:solidFill>
            <a:srgbClr val="003057"/>
          </a:solidFill>
        </p:spPr>
        <p:txBody>
          <a:bodyPr wrap="square" lIns="0" tIns="0" rIns="0" bIns="0" rtlCol="0" anchor="ctr" anchorCtr="0">
            <a:noAutofit/>
          </a:bodyPr>
          <a:lstStyle/>
          <a:p>
            <a:pPr algn="ctr"/>
            <a:r>
              <a:rPr lang="en-GB" sz="800" b="1" dirty="0">
                <a:solidFill>
                  <a:schemeClr val="bg1"/>
                </a:solidFill>
              </a:rPr>
              <a:t>Early phase.</a:t>
            </a:r>
          </a:p>
          <a:p>
            <a:pPr algn="ctr"/>
            <a:r>
              <a:rPr lang="en-GB" sz="800" b="1" dirty="0">
                <a:solidFill>
                  <a:schemeClr val="bg1"/>
                </a:solidFill>
              </a:rPr>
              <a:t>Speed to clinic important</a:t>
            </a:r>
          </a:p>
        </p:txBody>
      </p:sp>
      <p:grpSp>
        <p:nvGrpSpPr>
          <p:cNvPr id="9" name="Group 8">
            <a:extLst>
              <a:ext uri="{FF2B5EF4-FFF2-40B4-BE49-F238E27FC236}">
                <a16:creationId xmlns:a16="http://schemas.microsoft.com/office/drawing/2014/main" id="{BF256EB2-0F82-4A4C-919A-E1F6DAED49DB}"/>
              </a:ext>
            </a:extLst>
          </p:cNvPr>
          <p:cNvGrpSpPr/>
          <p:nvPr/>
        </p:nvGrpSpPr>
        <p:grpSpPr>
          <a:xfrm>
            <a:off x="548680" y="1995686"/>
            <a:ext cx="2718586" cy="953305"/>
            <a:chOff x="566398" y="2027120"/>
            <a:chExt cx="2564492" cy="864000"/>
          </a:xfrm>
        </p:grpSpPr>
        <p:sp>
          <p:nvSpPr>
            <p:cNvPr id="71" name="Oval 70"/>
            <p:cNvSpPr>
              <a:spLocks noChangeAspect="1"/>
            </p:cNvSpPr>
            <p:nvPr/>
          </p:nvSpPr>
          <p:spPr>
            <a:xfrm>
              <a:off x="566398" y="2027120"/>
              <a:ext cx="864000" cy="864000"/>
            </a:xfrm>
            <a:prstGeom prst="ellipse">
              <a:avLst/>
            </a:prstGeom>
            <a:solidFill>
              <a:srgbClr val="003057"/>
            </a:solidFill>
          </p:spPr>
          <p:txBody>
            <a:bodyPr wrap="square" lIns="0" tIns="0" rIns="0" bIns="0" rtlCol="0" anchor="ctr" anchorCtr="0">
              <a:noAutofit/>
            </a:bodyPr>
            <a:lstStyle/>
            <a:p>
              <a:pPr algn="ctr"/>
              <a:r>
                <a:rPr lang="en-GB" sz="800" b="1" dirty="0">
                  <a:solidFill>
                    <a:schemeClr val="bg1"/>
                  </a:solidFill>
                </a:rPr>
                <a:t>High and deep lung deposition to maximise </a:t>
              </a:r>
              <a:r>
                <a:rPr lang="en-GB" sz="800" b="1" dirty="0" err="1">
                  <a:solidFill>
                    <a:schemeClr val="bg1"/>
                  </a:solidFill>
                </a:rPr>
                <a:t>PoS</a:t>
              </a:r>
              <a:endParaRPr lang="en-GB" sz="800" b="1" dirty="0">
                <a:solidFill>
                  <a:schemeClr val="bg1"/>
                </a:solidFill>
              </a:endParaRPr>
            </a:p>
          </p:txBody>
        </p:sp>
        <p:sp>
          <p:nvSpPr>
            <p:cNvPr id="74" name="Oval 73"/>
            <p:cNvSpPr>
              <a:spLocks noChangeAspect="1"/>
            </p:cNvSpPr>
            <p:nvPr/>
          </p:nvSpPr>
          <p:spPr>
            <a:xfrm>
              <a:off x="2266890" y="2027120"/>
              <a:ext cx="864000" cy="864000"/>
            </a:xfrm>
            <a:prstGeom prst="ellipse">
              <a:avLst/>
            </a:prstGeom>
            <a:solidFill>
              <a:srgbClr val="003057"/>
            </a:solidFill>
          </p:spPr>
          <p:txBody>
            <a:bodyPr wrap="square" lIns="0" tIns="0" rIns="0" bIns="0" rtlCol="0" anchor="ctr" anchorCtr="0">
              <a:noAutofit/>
            </a:bodyPr>
            <a:lstStyle/>
            <a:p>
              <a:pPr algn="ctr"/>
              <a:r>
                <a:rPr lang="en-GB" sz="800" b="1" dirty="0">
                  <a:solidFill>
                    <a:schemeClr val="bg1"/>
                  </a:solidFill>
                </a:rPr>
                <a:t>High Dose</a:t>
              </a:r>
            </a:p>
          </p:txBody>
        </p:sp>
      </p:grpSp>
      <p:grpSp>
        <p:nvGrpSpPr>
          <p:cNvPr id="10" name="Group 9">
            <a:extLst>
              <a:ext uri="{FF2B5EF4-FFF2-40B4-BE49-F238E27FC236}">
                <a16:creationId xmlns:a16="http://schemas.microsoft.com/office/drawing/2014/main" id="{B9A0C6E2-B2D9-404D-95EC-0CC706BA20A8}"/>
              </a:ext>
            </a:extLst>
          </p:cNvPr>
          <p:cNvGrpSpPr/>
          <p:nvPr/>
        </p:nvGrpSpPr>
        <p:grpSpPr>
          <a:xfrm>
            <a:off x="566398" y="2993861"/>
            <a:ext cx="2718586" cy="953305"/>
            <a:chOff x="566398" y="3255191"/>
            <a:chExt cx="2564492" cy="864000"/>
          </a:xfrm>
        </p:grpSpPr>
        <p:sp>
          <p:nvSpPr>
            <p:cNvPr id="73" name="Oval 72"/>
            <p:cNvSpPr>
              <a:spLocks noChangeAspect="1"/>
            </p:cNvSpPr>
            <p:nvPr/>
          </p:nvSpPr>
          <p:spPr>
            <a:xfrm>
              <a:off x="2266890" y="3255191"/>
              <a:ext cx="864000" cy="864000"/>
            </a:xfrm>
            <a:prstGeom prst="ellipse">
              <a:avLst/>
            </a:prstGeom>
            <a:solidFill>
              <a:srgbClr val="003057"/>
            </a:solidFill>
          </p:spPr>
          <p:txBody>
            <a:bodyPr wrap="square" lIns="0" tIns="0" rIns="0" bIns="0" rtlCol="0" anchor="ctr" anchorCtr="0">
              <a:noAutofit/>
            </a:bodyPr>
            <a:lstStyle/>
            <a:p>
              <a:pPr algn="ctr"/>
              <a:r>
                <a:rPr lang="en-GB" sz="800" b="1" dirty="0">
                  <a:solidFill>
                    <a:schemeClr val="bg1"/>
                  </a:solidFill>
                </a:rPr>
                <a:t>Minimise API consumption</a:t>
              </a:r>
            </a:p>
          </p:txBody>
        </p:sp>
        <p:sp>
          <p:nvSpPr>
            <p:cNvPr id="75" name="Oval 74"/>
            <p:cNvSpPr>
              <a:spLocks noChangeAspect="1"/>
            </p:cNvSpPr>
            <p:nvPr/>
          </p:nvSpPr>
          <p:spPr>
            <a:xfrm>
              <a:off x="566398" y="3255191"/>
              <a:ext cx="864000" cy="864000"/>
            </a:xfrm>
            <a:prstGeom prst="ellipse">
              <a:avLst/>
            </a:prstGeom>
            <a:solidFill>
              <a:srgbClr val="003057"/>
            </a:solidFill>
          </p:spPr>
          <p:txBody>
            <a:bodyPr wrap="square" lIns="0" tIns="0" rIns="0" bIns="0" rtlCol="0" anchor="ctr" anchorCtr="0">
              <a:noAutofit/>
            </a:bodyPr>
            <a:lstStyle/>
            <a:p>
              <a:pPr algn="ctr"/>
              <a:r>
                <a:rPr lang="en-GB" sz="800" b="1" dirty="0">
                  <a:solidFill>
                    <a:schemeClr val="bg1"/>
                  </a:solidFill>
                </a:rPr>
                <a:t>High water solubility</a:t>
              </a:r>
            </a:p>
          </p:txBody>
        </p:sp>
      </p:grpSp>
      <p:sp>
        <p:nvSpPr>
          <p:cNvPr id="5" name="Rectangle 4"/>
          <p:cNvSpPr/>
          <p:nvPr/>
        </p:nvSpPr>
        <p:spPr>
          <a:xfrm>
            <a:off x="333375" y="861992"/>
            <a:ext cx="3030538" cy="523220"/>
          </a:xfrm>
          <a:prstGeom prst="rect">
            <a:avLst/>
          </a:prstGeom>
        </p:spPr>
        <p:txBody>
          <a:bodyPr wrap="square">
            <a:spAutoFit/>
          </a:bodyPr>
          <a:lstStyle/>
          <a:p>
            <a:pPr algn="ctr"/>
            <a:r>
              <a:rPr lang="en-GB" sz="1400" b="1" dirty="0">
                <a:solidFill>
                  <a:schemeClr val="tx2"/>
                </a:solidFill>
              </a:rPr>
              <a:t>Small molecule, rare disease  development programme</a:t>
            </a:r>
          </a:p>
        </p:txBody>
      </p:sp>
      <p:sp>
        <p:nvSpPr>
          <p:cNvPr id="76" name="Content Placeholder 2"/>
          <p:cNvSpPr txBox="1">
            <a:spLocks/>
          </p:cNvSpPr>
          <p:nvPr/>
        </p:nvSpPr>
        <p:spPr>
          <a:xfrm>
            <a:off x="753407" y="4607364"/>
            <a:ext cx="2312415" cy="261715"/>
          </a:xfrm>
          <a:prstGeom prst="rect">
            <a:avLst/>
          </a:prstGeom>
        </p:spPr>
        <p:txBody>
          <a:bodyPr vert="horz" lIns="0" tIns="0" rIns="0" bIns="0" rtlCol="0">
            <a:normAutofit/>
          </a:bodyPr>
          <a:lstStyle>
            <a:lvl1pPr marL="0" indent="0" algn="l" defTabSz="257168" rtl="0" eaLnBrk="1" latinLnBrk="0" hangingPunct="1">
              <a:spcBef>
                <a:spcPts val="0"/>
              </a:spcBef>
              <a:spcAft>
                <a:spcPts val="300"/>
              </a:spcAft>
              <a:buSzPct val="100000"/>
              <a:buFont typeface="Arial" panose="020B0604020202020204" pitchFamily="34" charset="0"/>
              <a:buNone/>
              <a:tabLst/>
              <a:defRPr sz="1200" b="1" i="0" kern="1200">
                <a:solidFill>
                  <a:srgbClr val="003057"/>
                </a:solidFill>
                <a:latin typeface="Arial" panose="020B0604020202020204" pitchFamily="34" charset="0"/>
                <a:ea typeface="+mn-ea"/>
                <a:cs typeface="Arial" panose="020B0604020202020204" pitchFamily="34" charset="0"/>
              </a:defRPr>
            </a:lvl1pPr>
            <a:lvl2pPr marL="225425" indent="-131763" algn="l" defTabSz="257168" rtl="0" eaLnBrk="1" latinLnBrk="0" hangingPunct="1">
              <a:spcBef>
                <a:spcPts val="0"/>
              </a:spcBef>
              <a:spcAft>
                <a:spcPts val="300"/>
              </a:spcAft>
              <a:buSzPct val="100000"/>
              <a:buFont typeface="Arial" panose="020B0604020202020204" pitchFamily="34" charset="0"/>
              <a:buChar char="•"/>
              <a:tabLst/>
              <a:defRPr sz="1200" b="0" i="0" kern="1200">
                <a:solidFill>
                  <a:srgbClr val="474848"/>
                </a:solidFill>
                <a:latin typeface="Arial" panose="020B0604020202020204" pitchFamily="34" charset="0"/>
                <a:ea typeface="+mn-ea"/>
                <a:cs typeface="Arial" panose="020B0604020202020204" pitchFamily="34" charset="0"/>
              </a:defRPr>
            </a:lvl2pPr>
            <a:lvl3pPr marL="357188" indent="-131763" algn="l" defTabSz="257168" rtl="0" eaLnBrk="1" latinLnBrk="0" hangingPunct="1">
              <a:spcBef>
                <a:spcPts val="0"/>
              </a:spcBef>
              <a:spcAft>
                <a:spcPts val="300"/>
              </a:spcAft>
              <a:buClr>
                <a:srgbClr val="5B7F95"/>
              </a:buClr>
              <a:buSzPct val="100000"/>
              <a:buFont typeface="Wingdings" pitchFamily="2" charset="2"/>
              <a:buChar char="§"/>
              <a:tabLst/>
              <a:defRPr sz="1200" b="0" i="0" kern="1200">
                <a:solidFill>
                  <a:srgbClr val="5B7F95"/>
                </a:solidFill>
                <a:latin typeface="Arial" panose="020B0604020202020204" pitchFamily="34" charset="0"/>
                <a:ea typeface="+mn-ea"/>
                <a:cs typeface="Arial" panose="020B0604020202020204" pitchFamily="34" charset="0"/>
              </a:defRPr>
            </a:lvl3pPr>
            <a:lvl4pPr marL="488950" indent="-131763" algn="l" defTabSz="257168" rtl="0" eaLnBrk="1" latinLnBrk="0" hangingPunct="1">
              <a:spcBef>
                <a:spcPts val="0"/>
              </a:spcBef>
              <a:spcAft>
                <a:spcPts val="300"/>
              </a:spcAft>
              <a:buClr>
                <a:srgbClr val="474848"/>
              </a:buClr>
              <a:buSzPct val="100000"/>
              <a:buFont typeface="System Font Regular"/>
              <a:buChar char="○"/>
              <a:tabLst/>
              <a:defRPr sz="1200" b="0" i="0" kern="1200">
                <a:solidFill>
                  <a:srgbClr val="474848"/>
                </a:solidFill>
                <a:latin typeface="Arial" panose="020B0604020202020204" pitchFamily="34" charset="0"/>
                <a:ea typeface="+mn-ea"/>
                <a:cs typeface="Arial" panose="020B0604020202020204" pitchFamily="34" charset="0"/>
              </a:defRPr>
            </a:lvl4pPr>
            <a:lvl5pPr marL="622300" indent="-133350" algn="l" defTabSz="257168" rtl="0" eaLnBrk="1" latinLnBrk="0" hangingPunct="1">
              <a:spcBef>
                <a:spcPts val="0"/>
              </a:spcBef>
              <a:spcAft>
                <a:spcPts val="300"/>
              </a:spcAft>
              <a:buClr>
                <a:srgbClr val="5B7F95"/>
              </a:buClr>
              <a:buSzPct val="80000"/>
              <a:buFont typeface="System Font Regular"/>
              <a:buChar char="□"/>
              <a:tabLst/>
              <a:defRPr sz="1200" b="0" i="0" kern="1200" baseline="0">
                <a:solidFill>
                  <a:srgbClr val="5B7F95"/>
                </a:solidFill>
                <a:latin typeface="+mn-lt"/>
                <a:ea typeface="+mn-ea"/>
                <a:cs typeface="Times New Roman" panose="02020603050405020304" pitchFamily="18" charset="0"/>
              </a:defRPr>
            </a:lvl5pPr>
            <a:lvl6pPr marL="755650" indent="-128588" algn="l" defTabSz="257168" rtl="0" eaLnBrk="1" latinLnBrk="0" hangingPunct="1">
              <a:spcBef>
                <a:spcPts val="0"/>
              </a:spcBef>
              <a:spcAft>
                <a:spcPts val="300"/>
              </a:spcAft>
              <a:buClr>
                <a:srgbClr val="474848"/>
              </a:buClr>
              <a:buFont typeface="Apple Symbols" panose="02000000000000000000" pitchFamily="2" charset="-79"/>
              <a:buChar char="⦿"/>
              <a:tabLst>
                <a:tab pos="796925" algn="l"/>
              </a:tabLst>
              <a:defRPr sz="1200" kern="1200">
                <a:solidFill>
                  <a:srgbClr val="474848"/>
                </a:solidFill>
                <a:latin typeface="+mn-lt"/>
                <a:ea typeface="+mn-ea"/>
                <a:cs typeface="+mn-cs"/>
              </a:defRPr>
            </a:lvl6pPr>
            <a:lvl7pPr marL="622300" indent="-130175" algn="l" defTabSz="257168" rtl="0" eaLnBrk="1" latinLnBrk="0" hangingPunct="1">
              <a:spcBef>
                <a:spcPts val="0"/>
              </a:spcBef>
              <a:spcAft>
                <a:spcPts val="300"/>
              </a:spcAft>
              <a:buClr>
                <a:srgbClr val="5B7F95"/>
              </a:buClr>
              <a:buFont typeface="System Font"/>
              <a:buChar char="⁃"/>
              <a:tabLst/>
              <a:defRPr sz="1050" kern="1200">
                <a:solidFill>
                  <a:srgbClr val="5B7F95"/>
                </a:solidFill>
                <a:latin typeface="+mn-lt"/>
                <a:ea typeface="+mn-ea"/>
                <a:cs typeface="+mn-cs"/>
              </a:defRPr>
            </a:lvl7pPr>
            <a:lvl8pPr marL="404990" indent="-202495" algn="l" defTabSz="257168" rtl="0" eaLnBrk="1" latinLnBrk="0" hangingPunct="1">
              <a:spcBef>
                <a:spcPts val="0"/>
              </a:spcBef>
              <a:spcAft>
                <a:spcPts val="300"/>
              </a:spcAft>
              <a:buFont typeface="+mj-lt"/>
              <a:buAutoNum type="alphaLcPeriod"/>
              <a:defRPr sz="1050"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algn="ctr"/>
            <a:r>
              <a:rPr lang="en-GB" sz="1283" dirty="0">
                <a:solidFill>
                  <a:schemeClr val="accent4"/>
                </a:solidFill>
              </a:rPr>
              <a:t>Key influencing factors</a:t>
            </a:r>
            <a:endParaRPr lang="en-GB" dirty="0">
              <a:solidFill>
                <a:schemeClr val="accent4"/>
              </a:solidFill>
            </a:endParaRPr>
          </a:p>
        </p:txBody>
      </p:sp>
      <p:sp>
        <p:nvSpPr>
          <p:cNvPr id="22" name="Oval 21">
            <a:extLst>
              <a:ext uri="{FF2B5EF4-FFF2-40B4-BE49-F238E27FC236}">
                <a16:creationId xmlns:a16="http://schemas.microsoft.com/office/drawing/2014/main" id="{18E659EB-74C8-4B0E-BC7B-E5C1DFA85735}"/>
              </a:ext>
            </a:extLst>
          </p:cNvPr>
          <p:cNvSpPr>
            <a:spLocks noChangeAspect="1"/>
          </p:cNvSpPr>
          <p:nvPr/>
        </p:nvSpPr>
        <p:spPr>
          <a:xfrm>
            <a:off x="1436645" y="3559465"/>
            <a:ext cx="953305" cy="953305"/>
          </a:xfrm>
          <a:prstGeom prst="ellipse">
            <a:avLst/>
          </a:prstGeom>
          <a:solidFill>
            <a:srgbClr val="003057"/>
          </a:solidFill>
        </p:spPr>
        <p:txBody>
          <a:bodyPr wrap="square" lIns="0" tIns="0" rIns="0" bIns="0" rtlCol="0" anchor="ctr" anchorCtr="0">
            <a:noAutofit/>
          </a:bodyPr>
          <a:lstStyle/>
          <a:p>
            <a:pPr algn="ctr"/>
            <a:r>
              <a:rPr lang="en-GB" sz="800" b="1" dirty="0" smtClean="0">
                <a:solidFill>
                  <a:schemeClr val="bg1"/>
                </a:solidFill>
              </a:rPr>
              <a:t>At-home, ambulatory patient</a:t>
            </a:r>
            <a:endParaRPr lang="en-GB" sz="800" b="1" dirty="0">
              <a:solidFill>
                <a:schemeClr val="bg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35700" y="4521200"/>
            <a:ext cx="406400" cy="406400"/>
          </a:xfrm>
          <a:prstGeom prst="rect">
            <a:avLst/>
          </a:prstGeom>
        </p:spPr>
      </p:pic>
    </p:spTree>
    <p:extLst>
      <p:ext uri="{BB962C8B-B14F-4D97-AF65-F5344CB8AC3E}">
        <p14:creationId xmlns:p14="http://schemas.microsoft.com/office/powerpoint/2010/main" val="92928157"/>
      </p:ext>
    </p:extLst>
  </p:cSld>
  <p:clrMapOvr>
    <a:masterClrMapping/>
  </p:clrMapOvr>
  <mc:AlternateContent xmlns:mc="http://schemas.openxmlformats.org/markup-compatibility/2006" xmlns:p14="http://schemas.microsoft.com/office/powerpoint/2010/main">
    <mc:Choice Requires="p14">
      <p:transition spd="slow" p14:dur="2000" advTm="94080"/>
    </mc:Choice>
    <mc:Fallback xmlns="">
      <p:transition spd="slow" advTm="9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Vectura Template">
  <a:themeElements>
    <a:clrScheme name="Custom 1">
      <a:dk1>
        <a:srgbClr val="4A4A49"/>
      </a:dk1>
      <a:lt1>
        <a:sysClr val="window" lastClr="FFFFFF"/>
      </a:lt1>
      <a:dk2>
        <a:srgbClr val="003057"/>
      </a:dk2>
      <a:lt2>
        <a:srgbClr val="E4EAEE"/>
      </a:lt2>
      <a:accent1>
        <a:srgbClr val="003057"/>
      </a:accent1>
      <a:accent2>
        <a:srgbClr val="5B7F95"/>
      </a:accent2>
      <a:accent3>
        <a:srgbClr val="00A393"/>
      </a:accent3>
      <a:accent4>
        <a:srgbClr val="E04F39"/>
      </a:accent4>
      <a:accent5>
        <a:srgbClr val="FBDB65"/>
      </a:accent5>
      <a:accent6>
        <a:srgbClr val="FFB25B"/>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defPPr>
      </a:lstStyle>
    </a:txDef>
  </a:objectDefaults>
  <a:extraClrSchemeLst/>
  <a:extLst>
    <a:ext uri="{05A4C25C-085E-4340-85A3-A5531E510DB2}">
      <thm15:themeFamily xmlns:thm15="http://schemas.microsoft.com/office/thememl/2012/main" name="VEC_PPT_template V14" id="{0EF56E06-2776-E449-99D0-4F31B4371720}" vid="{1A933762-6497-5049-B42F-120DA421F8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455560"/>
    </a:dk1>
    <a:lt1>
      <a:srgbClr val="FFFFFF"/>
    </a:lt1>
    <a:dk2>
      <a:srgbClr val="F5CC49"/>
    </a:dk2>
    <a:lt2>
      <a:srgbClr val="54B8B1"/>
    </a:lt2>
    <a:accent1>
      <a:srgbClr val="455560"/>
    </a:accent1>
    <a:accent2>
      <a:srgbClr val="0084A9"/>
    </a:accent2>
    <a:accent3>
      <a:srgbClr val="90C6E7"/>
    </a:accent3>
    <a:accent4>
      <a:srgbClr val="7A7A7A"/>
    </a:accent4>
    <a:accent5>
      <a:srgbClr val="A53F97"/>
    </a:accent5>
    <a:accent6>
      <a:srgbClr val="EF4135"/>
    </a:accent6>
    <a:hlink>
      <a:srgbClr val="F57E20"/>
    </a:hlink>
    <a:folHlink>
      <a:srgbClr val="EDE7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VEC_PPT_template V15</Template>
  <TotalTime>165</TotalTime>
  <Words>1288</Words>
  <Application>Microsoft Office PowerPoint</Application>
  <PresentationFormat>Custom</PresentationFormat>
  <Paragraphs>268</Paragraphs>
  <Slides>25</Slides>
  <Notes>23</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Apple Symbols</vt:lpstr>
      <vt:lpstr>Arial</vt:lpstr>
      <vt:lpstr>Calibri</vt:lpstr>
      <vt:lpstr>Helvetica</vt:lpstr>
      <vt:lpstr>HelveticaNowText-Regular</vt:lpstr>
      <vt:lpstr>Lucida Grande</vt:lpstr>
      <vt:lpstr>System Font</vt:lpstr>
      <vt:lpstr>System Font Regular</vt:lpstr>
      <vt:lpstr>Times New Roman</vt:lpstr>
      <vt:lpstr>Wingdings</vt:lpstr>
      <vt:lpstr>Vectura Template</vt:lpstr>
      <vt:lpstr>  From Feasibility to Final Product: Delivering Success for an Inhaled Development Programme</vt:lpstr>
      <vt:lpstr>PowerPoint Presentation</vt:lpstr>
      <vt:lpstr>Vectura offers fully-integrated services to support customers  in the development of inhaled medicines</vt:lpstr>
      <vt:lpstr>From Feasibility to Final Product: Delivering Success  for an Inhaled Development Programme</vt:lpstr>
      <vt:lpstr>How to select the most appropriate delivery platform technology?</vt:lpstr>
      <vt:lpstr>Many factors influence delivery platform selection</vt:lpstr>
      <vt:lpstr>Making informed choices can save time, money and maximise the probability of success at a given stage of development </vt:lpstr>
      <vt:lpstr>Smart nebulisation for a cost effective, fast-to-clinic development</vt:lpstr>
      <vt:lpstr>How to accelerate an early programme to the clinic?</vt:lpstr>
      <vt:lpstr>Advantages of Smart Nebulisation and FOX® Specifically</vt:lpstr>
      <vt:lpstr>Smart nebulisation offers many advantages to accelerate  and de-risk an early-stage development</vt:lpstr>
      <vt:lpstr>Dry powder inhaler scale-up and industrialisation</vt:lpstr>
      <vt:lpstr>Building scalability into a development programme  is essential for success</vt:lpstr>
      <vt:lpstr>Select a device with proven delivery principles to reduce risk</vt:lpstr>
      <vt:lpstr>Considering scalability early gives you confidence to develop  at pilot scale to realise efficiencies and minimise costs  </vt:lpstr>
      <vt:lpstr>Consolidate manufacturing equipment from lab-scale  to commercially-representative scale</vt:lpstr>
      <vt:lpstr>Successfully growing volume and continuous improvement of a commercial pMDI</vt:lpstr>
      <vt:lpstr>Evolving a successful product in the commercial phase</vt:lpstr>
      <vt:lpstr>Opportunities for enhanced product understanding, continuous improvement and growth post launch </vt:lpstr>
      <vt:lpstr>flutiform® success has continued post-launch through a number of key activities</vt:lpstr>
      <vt:lpstr>Managing a global supply chain</vt:lpstr>
      <vt:lpstr>From Feasibility to Final Product: Delivering Success for an Inhaled Development Programme</vt:lpstr>
      <vt:lpstr>Thank-you   For more information or to discuss your inhaled development programme, please contact us at enquiries@vectura.com</vt:lpstr>
      <vt:lpstr>PowerPoint Presentation</vt:lpstr>
      <vt:lpstr>Meet the Speakers</vt:lpstr>
    </vt:vector>
  </TitlesOfParts>
  <Company>Vectura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Harper</dc:creator>
  <cp:lastModifiedBy>Richard Harper</cp:lastModifiedBy>
  <cp:revision>378</cp:revision>
  <cp:lastPrinted>2020-04-08T15:03:18Z</cp:lastPrinted>
  <dcterms:created xsi:type="dcterms:W3CDTF">2020-03-13T13:01:44Z</dcterms:created>
  <dcterms:modified xsi:type="dcterms:W3CDTF">2020-06-11T23:56:02Z</dcterms:modified>
</cp:coreProperties>
</file>