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22"/>
  </p:notesMasterIdLst>
  <p:handoutMasterIdLst>
    <p:handoutMasterId r:id="rId23"/>
  </p:handoutMasterIdLst>
  <p:sldIdLst>
    <p:sldId id="1851" r:id="rId2"/>
    <p:sldId id="1947" r:id="rId3"/>
    <p:sldId id="1943" r:id="rId4"/>
    <p:sldId id="1945" r:id="rId5"/>
    <p:sldId id="1910" r:id="rId6"/>
    <p:sldId id="1948" r:id="rId7"/>
    <p:sldId id="1949" r:id="rId8"/>
    <p:sldId id="1919" r:id="rId9"/>
    <p:sldId id="1872" r:id="rId10"/>
    <p:sldId id="1952" r:id="rId11"/>
    <p:sldId id="1921" r:id="rId12"/>
    <p:sldId id="1950" r:id="rId13"/>
    <p:sldId id="1909" r:id="rId14"/>
    <p:sldId id="1889" r:id="rId15"/>
    <p:sldId id="1888" r:id="rId16"/>
    <p:sldId id="1929" r:id="rId17"/>
    <p:sldId id="1933" r:id="rId18"/>
    <p:sldId id="1951" r:id="rId19"/>
    <p:sldId id="1953" r:id="rId20"/>
    <p:sldId id="1875" r:id="rId21"/>
  </p:sldIdLst>
  <p:sldSz cx="6858000" cy="51435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7"/>
    <a:srgbClr val="DF503D"/>
    <a:srgbClr val="4A4A49"/>
    <a:srgbClr val="45555F"/>
    <a:srgbClr val="00A78F"/>
    <a:srgbClr val="0093A3"/>
    <a:srgbClr val="E4EAEE"/>
    <a:srgbClr val="F2F2F2"/>
    <a:srgbClr val="FBEBB6"/>
    <a:srgbClr val="5B7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–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–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–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353" autoAdjust="0"/>
    <p:restoredTop sz="96395" autoAdjust="0"/>
  </p:normalViewPr>
  <p:slideViewPr>
    <p:cSldViewPr snapToObjects="1" showGuides="1">
      <p:cViewPr varScale="1">
        <p:scale>
          <a:sx n="147" d="100"/>
          <a:sy n="147" d="100"/>
        </p:scale>
        <p:origin x="1500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78" d="100"/>
          <a:sy n="78" d="100"/>
        </p:scale>
        <p:origin x="39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86275903"/>
        <c:axId val="1686274255"/>
      </c:barChart>
      <c:valAx>
        <c:axId val="1686274255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275903"/>
        <c:crosses val="autoZero"/>
        <c:crossBetween val="between"/>
      </c:valAx>
      <c:catAx>
        <c:axId val="16862759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274255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5B7F9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108-4C4B-9637-4FED787039D7}"/>
              </c:ext>
            </c:extLst>
          </c:dPt>
          <c:dPt>
            <c:idx val="1"/>
            <c:invertIfNegative val="0"/>
            <c:bubble3D val="0"/>
            <c:spPr>
              <a:solidFill>
                <a:srgbClr val="E04F3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108-4C4B-9637-4FED787039D7}"/>
              </c:ext>
            </c:extLst>
          </c:dPt>
          <c:dPt>
            <c:idx val="2"/>
            <c:invertIfNegative val="0"/>
            <c:bubble3D val="0"/>
            <c:spPr>
              <a:solidFill>
                <a:srgbClr val="00A78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108-4C4B-9637-4FED787039D7}"/>
              </c:ext>
            </c:extLst>
          </c:dPt>
          <c:dPt>
            <c:idx val="3"/>
            <c:invertIfNegative val="0"/>
            <c:bubble3D val="0"/>
            <c:spPr>
              <a:solidFill>
                <a:srgbClr val="FBDB6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108-4C4B-9637-4FED787039D7}"/>
              </c:ext>
            </c:extLst>
          </c:dPt>
          <c:dPt>
            <c:idx val="4"/>
            <c:invertIfNegative val="0"/>
            <c:bubble3D val="0"/>
            <c:spPr>
              <a:solidFill>
                <a:srgbClr val="FFB25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108-4C4B-9637-4FED787039D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108-4C4B-9637-4FED787039D7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6.4</c:v>
                </c:pt>
                <c:pt idx="2">
                  <c:v>5.2</c:v>
                </c:pt>
                <c:pt idx="3">
                  <c:v>4.8</c:v>
                </c:pt>
                <c:pt idx="4">
                  <c:v>3.6</c:v>
                </c:pt>
                <c:pt idx="5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108-4C4B-9637-4FED787039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52990143"/>
        <c:axId val="1653033263"/>
      </c:barChart>
      <c:valAx>
        <c:axId val="1653033263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2990143"/>
        <c:crosses val="autoZero"/>
        <c:crossBetween val="between"/>
      </c:valAx>
      <c:catAx>
        <c:axId val="16529901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3033263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5B7F9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C02-6140-A9AF-3C5BC3D71916}"/>
              </c:ext>
            </c:extLst>
          </c:dPt>
          <c:dPt>
            <c:idx val="1"/>
            <c:invertIfNegative val="0"/>
            <c:bubble3D val="0"/>
            <c:spPr>
              <a:solidFill>
                <a:srgbClr val="E04F3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C02-6140-A9AF-3C5BC3D71916}"/>
              </c:ext>
            </c:extLst>
          </c:dPt>
          <c:dPt>
            <c:idx val="2"/>
            <c:invertIfNegative val="0"/>
            <c:bubble3D val="0"/>
            <c:spPr>
              <a:solidFill>
                <a:srgbClr val="00A68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C02-6140-A9AF-3C5BC3D71916}"/>
              </c:ext>
            </c:extLst>
          </c:dPt>
          <c:dPt>
            <c:idx val="3"/>
            <c:invertIfNegative val="0"/>
            <c:bubble3D val="0"/>
            <c:spPr>
              <a:solidFill>
                <a:srgbClr val="FBDB6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C02-6140-A9AF-3C5BC3D71916}"/>
              </c:ext>
            </c:extLst>
          </c:dPt>
          <c:dPt>
            <c:idx val="4"/>
            <c:invertIfNegative val="0"/>
            <c:bubble3D val="0"/>
            <c:spPr>
              <a:solidFill>
                <a:srgbClr val="FFB25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C02-6140-A9AF-3C5BC3D7191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C02-6140-A9AF-3C5BC3D7191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6.4</c:v>
                </c:pt>
                <c:pt idx="2">
                  <c:v>5.2</c:v>
                </c:pt>
                <c:pt idx="3">
                  <c:v>4.8</c:v>
                </c:pt>
                <c:pt idx="4">
                  <c:v>3.6</c:v>
                </c:pt>
                <c:pt idx="5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02-6140-A9AF-3C5BC3D71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86275903"/>
        <c:axId val="1686274255"/>
      </c:barChart>
      <c:valAx>
        <c:axId val="1686274255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275903"/>
        <c:crosses val="autoZero"/>
        <c:crossBetween val="between"/>
      </c:valAx>
      <c:catAx>
        <c:axId val="16862759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274255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5B7F9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926-C34F-86FA-26DBFC64DAFC}"/>
              </c:ext>
            </c:extLst>
          </c:dPt>
          <c:dPt>
            <c:idx val="1"/>
            <c:invertIfNegative val="0"/>
            <c:bubble3D val="0"/>
            <c:spPr>
              <a:solidFill>
                <a:srgbClr val="E04F3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926-C34F-86FA-26DBFC64DAFC}"/>
              </c:ext>
            </c:extLst>
          </c:dPt>
          <c:dPt>
            <c:idx val="2"/>
            <c:invertIfNegative val="0"/>
            <c:bubble3D val="0"/>
            <c:spPr>
              <a:solidFill>
                <a:srgbClr val="00A78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926-C34F-86FA-26DBFC64DAFC}"/>
              </c:ext>
            </c:extLst>
          </c:dPt>
          <c:dPt>
            <c:idx val="3"/>
            <c:invertIfNegative val="0"/>
            <c:bubble3D val="0"/>
            <c:spPr>
              <a:solidFill>
                <a:srgbClr val="FBDB6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926-C34F-86FA-26DBFC64DAFC}"/>
              </c:ext>
            </c:extLst>
          </c:dPt>
          <c:dPt>
            <c:idx val="4"/>
            <c:invertIfNegative val="0"/>
            <c:bubble3D val="0"/>
            <c:spPr>
              <a:solidFill>
                <a:srgbClr val="FFB25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926-C34F-86FA-26DBFC64DAF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926-C34F-86FA-26DBFC64DAFC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6.4</c:v>
                </c:pt>
                <c:pt idx="2">
                  <c:v>5.2</c:v>
                </c:pt>
                <c:pt idx="3">
                  <c:v>4.8</c:v>
                </c:pt>
                <c:pt idx="4">
                  <c:v>3.6</c:v>
                </c:pt>
                <c:pt idx="5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26-C34F-86FA-26DBFC64D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52990143"/>
        <c:axId val="1653033263"/>
      </c:barChart>
      <c:valAx>
        <c:axId val="1653033263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2990143"/>
        <c:crosses val="autoZero"/>
        <c:crossBetween val="between"/>
      </c:valAx>
      <c:catAx>
        <c:axId val="16529901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3033263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 Y1</c:v>
                </c:pt>
              </c:strCache>
            </c:strRef>
          </c:tx>
          <c:spPr>
            <a:ln w="19050" cap="rnd">
              <a:solidFill>
                <a:srgbClr val="5B7F95">
                  <a:alpha val="85000"/>
                </a:srgbClr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19050" cap="rnd">
                <a:solidFill>
                  <a:srgbClr val="5B7F95">
                    <a:alpha val="85000"/>
                  </a:srgbClr>
                </a:solidFill>
                <a:round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BF2-674A-8E24-80EBB97842BF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rgbClr val="5B7F95">
                    <a:alpha val="85000"/>
                  </a:srgbClr>
                </a:solidFill>
                <a:round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BF2-674A-8E24-80EBB97842BF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19050" cap="rnd">
                <a:solidFill>
                  <a:srgbClr val="5B7F95">
                    <a:alpha val="85000"/>
                  </a:srgbClr>
                </a:solidFill>
                <a:round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BF2-674A-8E24-80EBB97842BF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19050" cap="rnd">
                <a:solidFill>
                  <a:srgbClr val="5B7F95">
                    <a:alpha val="85000"/>
                  </a:srgbClr>
                </a:solidFill>
                <a:round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BF2-674A-8E24-80EBB97842BF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19050" cap="rnd">
                <a:solidFill>
                  <a:srgbClr val="5B7F95">
                    <a:alpha val="85000"/>
                  </a:srgbClr>
                </a:solidFill>
                <a:round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BF2-674A-8E24-80EBB97842BF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19050" cap="rnd">
                <a:solidFill>
                  <a:srgbClr val="5B7F95">
                    <a:alpha val="85000"/>
                  </a:srgbClr>
                </a:solidFill>
                <a:round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BF2-674A-8E24-80EBB97842BF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6.4</c:v>
                </c:pt>
                <c:pt idx="2">
                  <c:v>5.2</c:v>
                </c:pt>
                <c:pt idx="3">
                  <c:v>4.8</c:v>
                </c:pt>
                <c:pt idx="4">
                  <c:v>3.6</c:v>
                </c:pt>
                <c:pt idx="5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EBF2-674A-8E24-80EBB97842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Sales Y2</c:v>
                </c:pt>
              </c:strCache>
            </c:strRef>
          </c:tx>
          <c:spPr>
            <a:ln w="19050" cap="rnd">
              <a:solidFill>
                <a:srgbClr val="E04F39">
                  <a:alpha val="85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3.2</c:v>
                </c:pt>
                <c:pt idx="1">
                  <c:v>4.4000000000000004</c:v>
                </c:pt>
                <c:pt idx="2">
                  <c:v>5.6</c:v>
                </c:pt>
                <c:pt idx="3">
                  <c:v>6.8</c:v>
                </c:pt>
                <c:pt idx="4">
                  <c:v>7</c:v>
                </c:pt>
                <c:pt idx="5">
                  <c:v>8.1999999999999993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BF2-674A-8E24-80EBB97842B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Sales Y3</c:v>
                </c:pt>
              </c:strCache>
            </c:strRef>
          </c:tx>
          <c:spPr>
            <a:ln w="19050" cap="rnd">
              <a:solidFill>
                <a:srgbClr val="00A78F">
                  <a:alpha val="85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5</c:v>
                </c:pt>
                <c:pt idx="1">
                  <c:v>5.4</c:v>
                </c:pt>
                <c:pt idx="2">
                  <c:v>5.2</c:v>
                </c:pt>
                <c:pt idx="3">
                  <c:v>6</c:v>
                </c:pt>
                <c:pt idx="4">
                  <c:v>5.2</c:v>
                </c:pt>
                <c:pt idx="5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EBF2-674A-8E24-80EBB97842B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Sales Y4</c:v>
                </c:pt>
              </c:strCache>
            </c:strRef>
          </c:tx>
          <c:spPr>
            <a:ln w="19050" cap="rnd">
              <a:solidFill>
                <a:srgbClr val="FBDB65">
                  <a:alpha val="85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6.5</c:v>
                </c:pt>
                <c:pt idx="1">
                  <c:v>6.1</c:v>
                </c:pt>
                <c:pt idx="2">
                  <c:v>5.8</c:v>
                </c:pt>
                <c:pt idx="3">
                  <c:v>6.3</c:v>
                </c:pt>
                <c:pt idx="4">
                  <c:v>7</c:v>
                </c:pt>
                <c:pt idx="5">
                  <c:v>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BF2-674A-8E24-80EBB97842B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Sales y5</c:v>
                </c:pt>
              </c:strCache>
            </c:strRef>
          </c:tx>
          <c:spPr>
            <a:ln w="19050" cap="rnd">
              <a:solidFill>
                <a:srgbClr val="FFB25B">
                  <a:alpha val="85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2</c:v>
                </c:pt>
                <c:pt idx="1">
                  <c:v>4</c:v>
                </c:pt>
                <c:pt idx="2">
                  <c:v>4.4000000000000004</c:v>
                </c:pt>
                <c:pt idx="3">
                  <c:v>4.5</c:v>
                </c:pt>
                <c:pt idx="4">
                  <c:v>4.5999999999999996</c:v>
                </c:pt>
                <c:pt idx="5">
                  <c:v>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EBF2-674A-8E24-80EBB97842B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Sales Y6</c:v>
                </c:pt>
              </c:strCache>
            </c:strRef>
          </c:tx>
          <c:spPr>
            <a:ln w="19050" cap="rnd">
              <a:solidFill>
                <a:schemeClr val="accent1">
                  <a:alpha val="8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2.4</c:v>
                </c:pt>
                <c:pt idx="1">
                  <c:v>3.1</c:v>
                </c:pt>
                <c:pt idx="2">
                  <c:v>2.8</c:v>
                </c:pt>
                <c:pt idx="3">
                  <c:v>2.7</c:v>
                </c:pt>
                <c:pt idx="4">
                  <c:v>3</c:v>
                </c:pt>
                <c:pt idx="5">
                  <c:v>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EBF2-674A-8E24-80EBB97842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52990143"/>
        <c:axId val="1653033263"/>
      </c:lineChart>
      <c:valAx>
        <c:axId val="1653033263"/>
        <c:scaling>
          <c:orientation val="minMax"/>
        </c:scaling>
        <c:delete val="0"/>
        <c:axPos val="l"/>
        <c:majorGridlines>
          <c:spPr>
            <a:ln w="6350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2990143"/>
        <c:crosses val="autoZero"/>
        <c:crossBetween val="between"/>
      </c:valAx>
      <c:catAx>
        <c:axId val="16529901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3033263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 Y1</c:v>
                </c:pt>
              </c:strCache>
            </c:strRef>
          </c:tx>
          <c:spPr>
            <a:ln w="19050" cap="rnd">
              <a:solidFill>
                <a:srgbClr val="5B7F95">
                  <a:alpha val="85000"/>
                </a:srgbClr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19050" cap="rnd">
                <a:solidFill>
                  <a:srgbClr val="5B7F95">
                    <a:alpha val="85000"/>
                  </a:srgbClr>
                </a:solidFill>
                <a:round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19D-9F4D-BC0E-33C0A27A483D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rgbClr val="5B7F95">
                    <a:alpha val="85000"/>
                  </a:srgbClr>
                </a:solidFill>
                <a:round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19D-9F4D-BC0E-33C0A27A483D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19050" cap="rnd">
                <a:solidFill>
                  <a:srgbClr val="5B7F95">
                    <a:alpha val="85000"/>
                  </a:srgbClr>
                </a:solidFill>
                <a:round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19D-9F4D-BC0E-33C0A27A483D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19050" cap="rnd">
                <a:solidFill>
                  <a:srgbClr val="5B7F95">
                    <a:alpha val="85000"/>
                  </a:srgbClr>
                </a:solidFill>
                <a:round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19D-9F4D-BC0E-33C0A27A483D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19050" cap="rnd">
                <a:solidFill>
                  <a:srgbClr val="5B7F95">
                    <a:alpha val="85000"/>
                  </a:srgbClr>
                </a:solidFill>
                <a:round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19D-9F4D-BC0E-33C0A27A483D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19050" cap="rnd">
                <a:solidFill>
                  <a:srgbClr val="5B7F95">
                    <a:alpha val="85000"/>
                  </a:srgbClr>
                </a:solidFill>
                <a:round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19D-9F4D-BC0E-33C0A27A483D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6.4</c:v>
                </c:pt>
                <c:pt idx="2">
                  <c:v>5.2</c:v>
                </c:pt>
                <c:pt idx="3">
                  <c:v>4.8</c:v>
                </c:pt>
                <c:pt idx="4">
                  <c:v>3.6</c:v>
                </c:pt>
                <c:pt idx="5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D19D-9F4D-BC0E-33C0A27A48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Sales Y2</c:v>
                </c:pt>
              </c:strCache>
            </c:strRef>
          </c:tx>
          <c:spPr>
            <a:ln w="19050" cap="rnd">
              <a:solidFill>
                <a:srgbClr val="E04F39">
                  <a:alpha val="85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3.2</c:v>
                </c:pt>
                <c:pt idx="1">
                  <c:v>4.4000000000000004</c:v>
                </c:pt>
                <c:pt idx="2">
                  <c:v>5.6</c:v>
                </c:pt>
                <c:pt idx="3">
                  <c:v>6.8</c:v>
                </c:pt>
                <c:pt idx="4">
                  <c:v>7</c:v>
                </c:pt>
                <c:pt idx="5">
                  <c:v>8.1999999999999993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D19D-9F4D-BC0E-33C0A27A48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Sales Y3</c:v>
                </c:pt>
              </c:strCache>
            </c:strRef>
          </c:tx>
          <c:spPr>
            <a:ln w="19050" cap="rnd">
              <a:solidFill>
                <a:srgbClr val="00A78F">
                  <a:alpha val="85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5</c:v>
                </c:pt>
                <c:pt idx="1">
                  <c:v>5.4</c:v>
                </c:pt>
                <c:pt idx="2">
                  <c:v>5.2</c:v>
                </c:pt>
                <c:pt idx="3">
                  <c:v>6</c:v>
                </c:pt>
                <c:pt idx="4">
                  <c:v>5.2</c:v>
                </c:pt>
                <c:pt idx="5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D19D-9F4D-BC0E-33C0A27A483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Sales Y4</c:v>
                </c:pt>
              </c:strCache>
            </c:strRef>
          </c:tx>
          <c:spPr>
            <a:ln w="19050" cap="rnd">
              <a:solidFill>
                <a:srgbClr val="FBDB65">
                  <a:alpha val="85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6.5</c:v>
                </c:pt>
                <c:pt idx="1">
                  <c:v>6.1</c:v>
                </c:pt>
                <c:pt idx="2">
                  <c:v>5.8</c:v>
                </c:pt>
                <c:pt idx="3">
                  <c:v>6.3</c:v>
                </c:pt>
                <c:pt idx="4">
                  <c:v>7</c:v>
                </c:pt>
                <c:pt idx="5">
                  <c:v>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D19D-9F4D-BC0E-33C0A27A483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Sales y5</c:v>
                </c:pt>
              </c:strCache>
            </c:strRef>
          </c:tx>
          <c:spPr>
            <a:ln w="19050" cap="rnd">
              <a:solidFill>
                <a:srgbClr val="FFB25B">
                  <a:alpha val="85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2</c:v>
                </c:pt>
                <c:pt idx="1">
                  <c:v>4</c:v>
                </c:pt>
                <c:pt idx="2">
                  <c:v>4.4000000000000004</c:v>
                </c:pt>
                <c:pt idx="3">
                  <c:v>4.5</c:v>
                </c:pt>
                <c:pt idx="4">
                  <c:v>4.5999999999999996</c:v>
                </c:pt>
                <c:pt idx="5">
                  <c:v>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D19D-9F4D-BC0E-33C0A27A483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Sales Y6</c:v>
                </c:pt>
              </c:strCache>
            </c:strRef>
          </c:tx>
          <c:spPr>
            <a:ln w="19050" cap="rnd">
              <a:solidFill>
                <a:schemeClr val="accent1">
                  <a:alpha val="8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2.4</c:v>
                </c:pt>
                <c:pt idx="1">
                  <c:v>3.1</c:v>
                </c:pt>
                <c:pt idx="2">
                  <c:v>2.8</c:v>
                </c:pt>
                <c:pt idx="3">
                  <c:v>2.7</c:v>
                </c:pt>
                <c:pt idx="4">
                  <c:v>3</c:v>
                </c:pt>
                <c:pt idx="5">
                  <c:v>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D19D-9F4D-BC0E-33C0A27A48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86275903"/>
        <c:axId val="1686274255"/>
      </c:lineChart>
      <c:valAx>
        <c:axId val="1686274255"/>
        <c:scaling>
          <c:orientation val="minMax"/>
        </c:scaling>
        <c:delete val="0"/>
        <c:axPos val="l"/>
        <c:majorGridlines>
          <c:spPr>
            <a:ln w="6350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275903"/>
        <c:crosses val="autoZero"/>
        <c:crossBetween val="between"/>
      </c:valAx>
      <c:catAx>
        <c:axId val="16862759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274255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86275903"/>
        <c:axId val="1686274255"/>
      </c:barChart>
      <c:valAx>
        <c:axId val="1686274255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275903"/>
        <c:crosses val="autoZero"/>
        <c:crossBetween val="between"/>
      </c:valAx>
      <c:catAx>
        <c:axId val="16862759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274255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52990143"/>
        <c:axId val="1653033263"/>
      </c:barChart>
      <c:valAx>
        <c:axId val="1653033263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2990143"/>
        <c:crosses val="autoZero"/>
        <c:crossBetween val="between"/>
      </c:valAx>
      <c:catAx>
        <c:axId val="16529901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3033263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238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5B7F9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884-514E-92E2-3B0F685C89EB}"/>
              </c:ext>
            </c:extLst>
          </c:dPt>
          <c:dPt>
            <c:idx val="1"/>
            <c:bubble3D val="0"/>
            <c:spPr>
              <a:solidFill>
                <a:srgbClr val="E04F3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884-514E-92E2-3B0F685C89EB}"/>
              </c:ext>
            </c:extLst>
          </c:dPt>
          <c:dPt>
            <c:idx val="2"/>
            <c:bubble3D val="0"/>
            <c:spPr>
              <a:solidFill>
                <a:srgbClr val="00A78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884-514E-92E2-3B0F685C89EB}"/>
              </c:ext>
            </c:extLst>
          </c:dPt>
          <c:dPt>
            <c:idx val="3"/>
            <c:bubble3D val="0"/>
            <c:spPr>
              <a:solidFill>
                <a:srgbClr val="FBDB6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884-514E-92E2-3B0F685C89EB}"/>
              </c:ext>
            </c:extLst>
          </c:dPt>
          <c:dPt>
            <c:idx val="4"/>
            <c:bubble3D val="0"/>
            <c:spPr>
              <a:solidFill>
                <a:srgbClr val="FFB25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884-514E-92E2-3B0F685C89EB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884-514E-92E2-3B0F685C89EB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8.8000000000000007</c:v>
                </c:pt>
                <c:pt idx="1">
                  <c:v>7.6</c:v>
                </c:pt>
                <c:pt idx="2">
                  <c:v>6.4</c:v>
                </c:pt>
                <c:pt idx="3">
                  <c:v>5.2</c:v>
                </c:pt>
                <c:pt idx="4">
                  <c:v>4</c:v>
                </c:pt>
                <c:pt idx="5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84-514E-92E2-3B0F685C89E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5B7F9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5FD-6948-892A-8E4ECC994D3B}"/>
              </c:ext>
            </c:extLst>
          </c:dPt>
          <c:dPt>
            <c:idx val="1"/>
            <c:bubble3D val="0"/>
            <c:spPr>
              <a:solidFill>
                <a:srgbClr val="E04F3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5FD-6948-892A-8E4ECC994D3B}"/>
              </c:ext>
            </c:extLst>
          </c:dPt>
          <c:dPt>
            <c:idx val="2"/>
            <c:bubble3D val="0"/>
            <c:spPr>
              <a:solidFill>
                <a:srgbClr val="00A78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5FD-6948-892A-8E4ECC994D3B}"/>
              </c:ext>
            </c:extLst>
          </c:dPt>
          <c:dPt>
            <c:idx val="3"/>
            <c:bubble3D val="0"/>
            <c:spPr>
              <a:solidFill>
                <a:srgbClr val="FBDB6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5FD-6948-892A-8E4ECC994D3B}"/>
              </c:ext>
            </c:extLst>
          </c:dPt>
          <c:dPt>
            <c:idx val="4"/>
            <c:bubble3D val="0"/>
            <c:spPr>
              <a:solidFill>
                <a:srgbClr val="FFB25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5FD-6948-892A-8E4ECC994D3B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5FD-6948-892A-8E4ECC994D3B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8.8000000000000007</c:v>
                </c:pt>
                <c:pt idx="1">
                  <c:v>7.6</c:v>
                </c:pt>
                <c:pt idx="2">
                  <c:v>6.4</c:v>
                </c:pt>
                <c:pt idx="3">
                  <c:v>5.2</c:v>
                </c:pt>
                <c:pt idx="4">
                  <c:v>4</c:v>
                </c:pt>
                <c:pt idx="5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5FD-6948-892A-8E4ECC994D3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5B7F9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D1B-F242-8285-56847E1D41F7}"/>
              </c:ext>
            </c:extLst>
          </c:dPt>
          <c:dPt>
            <c:idx val="1"/>
            <c:bubble3D val="0"/>
            <c:spPr>
              <a:solidFill>
                <a:srgbClr val="E04F3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D1B-F242-8285-56847E1D41F7}"/>
              </c:ext>
            </c:extLst>
          </c:dPt>
          <c:dPt>
            <c:idx val="2"/>
            <c:bubble3D val="0"/>
            <c:spPr>
              <a:solidFill>
                <a:srgbClr val="00A78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D1B-F242-8285-56847E1D41F7}"/>
              </c:ext>
            </c:extLst>
          </c:dPt>
          <c:dPt>
            <c:idx val="3"/>
            <c:bubble3D val="0"/>
            <c:spPr>
              <a:solidFill>
                <a:srgbClr val="FBDB6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D1B-F242-8285-56847E1D41F7}"/>
              </c:ext>
            </c:extLst>
          </c:dPt>
          <c:dPt>
            <c:idx val="4"/>
            <c:bubble3D val="0"/>
            <c:spPr>
              <a:solidFill>
                <a:srgbClr val="FFB25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D1B-F242-8285-56847E1D41F7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D1B-F242-8285-56847E1D41F7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8.8000000000000007</c:v>
                </c:pt>
                <c:pt idx="1">
                  <c:v>7.6</c:v>
                </c:pt>
                <c:pt idx="2">
                  <c:v>6.4</c:v>
                </c:pt>
                <c:pt idx="3">
                  <c:v>5.2</c:v>
                </c:pt>
                <c:pt idx="4">
                  <c:v>4</c:v>
                </c:pt>
                <c:pt idx="5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D1B-F242-8285-56847E1D41F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69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5B7F9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7B0-AD49-B4F2-67B8480713EF}"/>
              </c:ext>
            </c:extLst>
          </c:dPt>
          <c:dPt>
            <c:idx val="1"/>
            <c:bubble3D val="0"/>
            <c:spPr>
              <a:solidFill>
                <a:srgbClr val="E04F3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7B0-AD49-B4F2-67B8480713EF}"/>
              </c:ext>
            </c:extLst>
          </c:dPt>
          <c:dPt>
            <c:idx val="2"/>
            <c:bubble3D val="0"/>
            <c:spPr>
              <a:solidFill>
                <a:srgbClr val="00A68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7B0-AD49-B4F2-67B8480713EF}"/>
              </c:ext>
            </c:extLst>
          </c:dPt>
          <c:dPt>
            <c:idx val="3"/>
            <c:bubble3D val="0"/>
            <c:spPr>
              <a:solidFill>
                <a:srgbClr val="FBDB6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7B0-AD49-B4F2-67B8480713EF}"/>
              </c:ext>
            </c:extLst>
          </c:dPt>
          <c:dPt>
            <c:idx val="4"/>
            <c:bubble3D val="0"/>
            <c:spPr>
              <a:solidFill>
                <a:srgbClr val="FFB25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7B0-AD49-B4F2-67B8480713E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7B0-AD49-B4F2-67B8480713EF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8.8000000000000007</c:v>
                </c:pt>
                <c:pt idx="1">
                  <c:v>7.6</c:v>
                </c:pt>
                <c:pt idx="2">
                  <c:v>6.4</c:v>
                </c:pt>
                <c:pt idx="3">
                  <c:v>5.2</c:v>
                </c:pt>
                <c:pt idx="4">
                  <c:v>4</c:v>
                </c:pt>
                <c:pt idx="5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7B0-AD49-B4F2-67B8480713E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38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46399" cy="498396"/>
          </a:xfrm>
          <a:prstGeom prst="rect">
            <a:avLst/>
          </a:prstGeom>
        </p:spPr>
        <p:txBody>
          <a:bodyPr vert="horz" lIns="91373" tIns="45686" rIns="91373" bIns="45686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428244"/>
            <a:ext cx="2946399" cy="498396"/>
          </a:xfrm>
          <a:prstGeom prst="rect">
            <a:avLst/>
          </a:prstGeom>
        </p:spPr>
        <p:txBody>
          <a:bodyPr vert="horz" lIns="91373" tIns="45686" rIns="91373" bIns="45686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92" y="9428244"/>
            <a:ext cx="2946399" cy="498396"/>
          </a:xfrm>
          <a:prstGeom prst="rect">
            <a:avLst/>
          </a:prstGeom>
        </p:spPr>
        <p:txBody>
          <a:bodyPr vert="horz" lIns="91373" tIns="45686" rIns="91373" bIns="45686" rtlCol="0" anchor="b"/>
          <a:lstStyle>
            <a:lvl1pPr algn="r">
              <a:defRPr sz="1300"/>
            </a:lvl1pPr>
          </a:lstStyle>
          <a:p>
            <a:fld id="{D6642B8D-850A-4E20-B319-90A39333E760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339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1373" tIns="45686" rIns="91373" bIns="45686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373" tIns="45686" rIns="91373" bIns="45686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6C1D88F8-51D7-4EC6-B65F-2308D65F58DB}" type="datetimeFigureOut">
              <a:rPr lang="en-GB" smtClean="0"/>
              <a:pPr/>
              <a:t>23/07/2020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2950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3" tIns="45686" rIns="91373" bIns="45686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9" y="4715155"/>
            <a:ext cx="5438140" cy="4466986"/>
          </a:xfrm>
          <a:prstGeom prst="rect">
            <a:avLst/>
          </a:prstGeom>
        </p:spPr>
        <p:txBody>
          <a:bodyPr vert="horz" lIns="91373" tIns="45686" rIns="91373" bIns="45686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7"/>
            <a:ext cx="2945659" cy="496332"/>
          </a:xfrm>
          <a:prstGeom prst="rect">
            <a:avLst/>
          </a:prstGeom>
        </p:spPr>
        <p:txBody>
          <a:bodyPr vert="horz" lIns="91373" tIns="45686" rIns="91373" bIns="45686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7"/>
            <a:ext cx="2945659" cy="496332"/>
          </a:xfrm>
          <a:prstGeom prst="rect">
            <a:avLst/>
          </a:prstGeom>
        </p:spPr>
        <p:txBody>
          <a:bodyPr vert="horz" lIns="91373" tIns="45686" rIns="91373" bIns="45686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775EF51D-CAB0-45EF-9997-E9A5569A646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846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EF51D-CAB0-45EF-9997-E9A5569A646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064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EF51D-CAB0-45EF-9997-E9A5569A646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332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161925"/>
            <a:ext cx="4962525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8477" y="4243239"/>
            <a:ext cx="6637626" cy="4466986"/>
          </a:xfrm>
        </p:spPr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EF51D-CAB0-45EF-9997-E9A5569A646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563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355600"/>
            <a:ext cx="4962525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0485" y="4243239"/>
            <a:ext cx="6264696" cy="446698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EF51D-CAB0-45EF-9997-E9A5569A6465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560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EF51D-CAB0-45EF-9997-E9A5569A646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639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A55D7-8649-4548-8BF9-E53CCEDA14AE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4295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  <a:p>
            <a:pPr lvl="3"/>
            <a:endParaRPr lang="en-GB" sz="1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A55D7-8649-4548-8BF9-E53CCEDA14AE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453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7" y="4715155"/>
            <a:ext cx="5438140" cy="4466986"/>
          </a:xfrm>
        </p:spPr>
        <p:txBody>
          <a:bodyPr/>
          <a:lstStyle/>
          <a:p>
            <a:r>
              <a:rPr lang="en-GB" dirty="0" smtClean="0"/>
              <a:t>)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A55D7-8649-4548-8BF9-E53CCEDA14AE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49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2111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0485" y="4171231"/>
            <a:ext cx="6336704" cy="4466986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EF51D-CAB0-45EF-9997-E9A5569A6465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3623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EF51D-CAB0-45EF-9997-E9A5569A6465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2011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EF51D-CAB0-45EF-9997-E9A5569A646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56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A55D7-8649-4548-8BF9-E53CCEDA14A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487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269875"/>
            <a:ext cx="4962525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9" y="4171231"/>
            <a:ext cx="5438140" cy="4466986"/>
          </a:xfrm>
        </p:spPr>
        <p:txBody>
          <a:bodyPr/>
          <a:lstStyle/>
          <a:p>
            <a:pPr lvl="0"/>
            <a:endParaRPr lang="en-GB" sz="1200" dirty="0" smtClean="0">
              <a:solidFill>
                <a:prstClr val="black"/>
              </a:solidFill>
            </a:endParaRP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A55D7-8649-4548-8BF9-E53CCEDA14A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931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EF51D-CAB0-45EF-9997-E9A5569A646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556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EF51D-CAB0-45EF-9997-E9A5569A646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322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8" y="4861444"/>
            <a:ext cx="5683250" cy="5183587"/>
          </a:xfrm>
        </p:spPr>
        <p:txBody>
          <a:bodyPr/>
          <a:lstStyle/>
          <a:p>
            <a:endParaRPr lang="en-GB" dirty="0"/>
          </a:p>
          <a:p>
            <a:endParaRPr lang="en-GB" baseline="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EF51D-CAB0-45EF-9997-E9A5569A6465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69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9638" y="355600"/>
            <a:ext cx="4962525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9" y="4243239"/>
            <a:ext cx="5438140" cy="4466986"/>
          </a:xfrm>
        </p:spPr>
        <p:txBody>
          <a:bodyPr/>
          <a:lstStyle/>
          <a:p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EF51D-CAB0-45EF-9997-E9A5569A6465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308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282575"/>
            <a:ext cx="4962525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6" y="4171231"/>
            <a:ext cx="5438140" cy="5257356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fld id="{775EF51D-CAB0-45EF-9997-E9A5569A6465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207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501" y="4531271"/>
            <a:ext cx="5438140" cy="4956270"/>
          </a:xfrm>
        </p:spPr>
        <p:txBody>
          <a:bodyPr/>
          <a:lstStyle/>
          <a:p>
            <a:pPr defTabSz="913726">
              <a:defRPr/>
            </a:pPr>
            <a:endParaRPr lang="en-GB" dirty="0" smtClean="0"/>
          </a:p>
          <a:p>
            <a:pPr defTabSz="913726"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EF51D-CAB0-45EF-9997-E9A5569A646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89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Cover">
    <p:bg>
      <p:bgPr>
        <a:solidFill>
          <a:srgbClr val="002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FF55AC4F-4664-5F45-A716-261E24AA8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000" y="3219823"/>
            <a:ext cx="3743597" cy="173124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accent1"/>
              </a:buClr>
              <a:buSzPct val="100000"/>
              <a:buFont typeface="Lucida Grande"/>
              <a:buNone/>
              <a:defRPr sz="1125" b="0" i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59AB0-3CD0-6F4B-B20B-DC73DECC990B}"/>
              </a:ext>
            </a:extLst>
          </p:cNvPr>
          <p:cNvSpPr txBox="1"/>
          <p:nvPr userDrawn="1"/>
        </p:nvSpPr>
        <p:spPr>
          <a:xfrm>
            <a:off x="5981702" y="-88392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 sz="12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2000" y="2175107"/>
            <a:ext cx="3743597" cy="969496"/>
          </a:xfrm>
        </p:spPr>
        <p:txBody>
          <a:bodyPr anchor="b"/>
          <a:lstStyle>
            <a:lvl1pPr>
              <a:defRPr sz="3150" b="1" i="0" cap="none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AED1A195-AAD5-924D-B019-86BFB2FB66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000" y="483521"/>
            <a:ext cx="1267714" cy="2862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6EEB6B-6F2D-F54E-B120-CB0E8FD0A2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001" y="483521"/>
            <a:ext cx="1502824" cy="3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40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24B92A-21A4-9F4D-88AF-3FBE5017EC72}"/>
              </a:ext>
            </a:extLst>
          </p:cNvPr>
          <p:cNvSpPr/>
          <p:nvPr userDrawn="1"/>
        </p:nvSpPr>
        <p:spPr>
          <a:xfrm>
            <a:off x="342000" y="1446910"/>
            <a:ext cx="3020400" cy="2725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GB" sz="788" b="1" dirty="0">
              <a:solidFill>
                <a:srgbClr val="0025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 4">
            <a:extLst>
              <a:ext uri="{FF2B5EF4-FFF2-40B4-BE49-F238E27FC236}">
                <a16:creationId xmlns:a16="http://schemas.microsoft.com/office/drawing/2014/main" id="{3223F7B5-3886-5B40-A6D3-6A6F6C193A84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49925" y="1979559"/>
            <a:ext cx="1051084" cy="10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20" name=" 4">
            <a:extLst>
              <a:ext uri="{FF2B5EF4-FFF2-40B4-BE49-F238E27FC236}">
                <a16:creationId xmlns:a16="http://schemas.microsoft.com/office/drawing/2014/main" id="{E4D40D8A-219A-7D45-9100-7C619C12D3D1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502618" y="1446909"/>
            <a:ext cx="3018186" cy="27250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057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270C5-C09C-B14A-ADE4-C3EFA28D3F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057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8D0875D-F423-3845-BBD9-DEDA5C3B7611}"/>
              </a:ext>
            </a:extLst>
          </p:cNvPr>
          <p:cNvSpPr txBox="1">
            <a:spLocks/>
          </p:cNvSpPr>
          <p:nvPr userDrawn="1"/>
        </p:nvSpPr>
        <p:spPr>
          <a:xfrm>
            <a:off x="342000" y="971873"/>
            <a:ext cx="3020400" cy="16158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lang="en-US" sz="1400" b="0" i="0" kern="1200" dirty="0" smtClean="0">
                <a:solidFill>
                  <a:srgbClr val="5B7F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2495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defRPr sz="1050" b="0" i="0" kern="1200" baseline="0">
                <a:solidFill>
                  <a:srgbClr val="5B7F9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607485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495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90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4" indent="-128585" algn="l" defTabSz="257168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>
                <a:solidFill>
                  <a:srgbClr val="474848"/>
                </a:solidFill>
              </a:rPr>
              <a:t>Doughnut chart layout two column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D27418A-F1AA-1041-846C-59064C7F98F4}"/>
              </a:ext>
            </a:extLst>
          </p:cNvPr>
          <p:cNvSpPr txBox="1">
            <a:spLocks/>
          </p:cNvSpPr>
          <p:nvPr userDrawn="1"/>
        </p:nvSpPr>
        <p:spPr>
          <a:xfrm>
            <a:off x="342000" y="778932"/>
            <a:ext cx="6192000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257168" rtl="0" eaLnBrk="1" latinLnBrk="0" hangingPunct="1">
              <a:spcBef>
                <a:spcPct val="0"/>
              </a:spcBef>
              <a:buNone/>
              <a:defRPr sz="1600" b="1" i="0" kern="1200" cap="none" baseline="0">
                <a:solidFill>
                  <a:srgbClr val="0707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</a:rPr>
              <a:t>Template layout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3646E9-2CDC-A44E-B650-19B9987A9B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04" y="1504630"/>
            <a:ext cx="1570037" cy="123111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3057"/>
                </a:solidFill>
              </a:defRPr>
            </a:lvl1pPr>
          </a:lstStyle>
          <a:p>
            <a:pPr lvl="0"/>
            <a:r>
              <a:rPr lang="en-GB" dirty="0"/>
              <a:t>Doughnut Chart Title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A215FC8-E995-D24D-BCD4-149FAAD17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440" y="3191677"/>
            <a:ext cx="847493" cy="13229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Text heading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BE0DA53-B2FB-E84B-88DF-0395D95162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58" y="3455848"/>
            <a:ext cx="841375" cy="615553"/>
          </a:xfrm>
          <a:prstGeom prst="rect">
            <a:avLst/>
          </a:prstGeom>
        </p:spPr>
        <p:txBody>
          <a:bodyPr/>
          <a:lstStyle>
            <a:lvl1pPr marL="177800" indent="0">
              <a:spcAft>
                <a:spcPts val="0"/>
              </a:spcAft>
              <a:buFont typeface="System Font"/>
              <a:buChar char="⁃"/>
              <a:tabLst/>
              <a:defRPr sz="750" b="0" baseline="0">
                <a:solidFill>
                  <a:srgbClr val="003057"/>
                </a:solidFill>
              </a:defRPr>
            </a:lvl1pPr>
            <a:lvl2pPr marL="171450" indent="-171450">
              <a:buFont typeface="Arial" panose="020B0604020202020204" pitchFamily="34" charset="0"/>
              <a:buChar char="•"/>
              <a:defRPr/>
            </a:lvl2pPr>
            <a:lvl3pPr marL="171450" indent="-171450">
              <a:buFont typeface="Arial" panose="020B0604020202020204" pitchFamily="34" charset="0"/>
              <a:buChar char="•"/>
              <a:defRPr/>
            </a:lvl3pPr>
            <a:lvl4pPr marL="171450" indent="-171450">
              <a:buFont typeface="Arial" panose="020B0604020202020204" pitchFamily="34" charset="0"/>
              <a:buChar char="•"/>
              <a:defRPr/>
            </a:lvl4pPr>
            <a:lvl5pPr marL="373945" indent="-171450">
              <a:buFont typeface="Arial" panose="020B0604020202020204" pitchFamily="34" charset="0"/>
              <a:buChar char="•"/>
              <a:defRPr/>
            </a:lvl5pPr>
          </a:lstStyle>
          <a:p>
            <a:pPr marL="92075" indent="-92075">
              <a:buFont typeface="Arial" panose="020B0604020202020204" pitchFamily="34" charset="0"/>
              <a:buChar char="•"/>
              <a:tabLst/>
            </a:pPr>
            <a:r>
              <a:rPr lang="en-GB" sz="800" dirty="0">
                <a:solidFill>
                  <a:srgbClr val="5B7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Paragraph text to be inserted here</a:t>
            </a:r>
          </a:p>
          <a:p>
            <a:pPr marL="177800" indent="-85725">
              <a:buFont typeface="System Font"/>
              <a:buChar char="⁃"/>
              <a:tabLst/>
            </a:pPr>
            <a:r>
              <a:rPr lang="en-GB" sz="800" dirty="0">
                <a:solidFill>
                  <a:srgbClr val="002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level 1 text inserted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63226BB-2A20-A448-BAB5-0074E788F1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3655" y="3461876"/>
            <a:ext cx="841375" cy="615553"/>
          </a:xfrm>
          <a:prstGeom prst="rect">
            <a:avLst/>
          </a:prstGeom>
        </p:spPr>
        <p:txBody>
          <a:bodyPr/>
          <a:lstStyle>
            <a:lvl1pPr marL="177800" indent="-85725">
              <a:spcAft>
                <a:spcPts val="0"/>
              </a:spcAft>
              <a:buFont typeface="System Font"/>
              <a:buChar char="⁃"/>
              <a:tabLst/>
              <a:defRPr sz="760" b="0" baseline="0">
                <a:solidFill>
                  <a:srgbClr val="003057"/>
                </a:solidFill>
              </a:defRPr>
            </a:lvl1pPr>
            <a:lvl2pPr marL="171450" indent="-171450">
              <a:buFont typeface="Arial" panose="020B0604020202020204" pitchFamily="34" charset="0"/>
              <a:buChar char="•"/>
              <a:defRPr/>
            </a:lvl2pPr>
            <a:lvl3pPr marL="171450" indent="-171450">
              <a:buFont typeface="Arial" panose="020B0604020202020204" pitchFamily="34" charset="0"/>
              <a:buChar char="•"/>
              <a:defRPr/>
            </a:lvl3pPr>
            <a:lvl4pPr marL="171450" indent="-171450">
              <a:buFont typeface="Arial" panose="020B0604020202020204" pitchFamily="34" charset="0"/>
              <a:buChar char="•"/>
              <a:defRPr/>
            </a:lvl4pPr>
            <a:lvl5pPr marL="373945" indent="-171450">
              <a:buFont typeface="Arial" panose="020B0604020202020204" pitchFamily="34" charset="0"/>
              <a:buChar char="•"/>
              <a:defRPr/>
            </a:lvl5pPr>
          </a:lstStyle>
          <a:p>
            <a:pPr marL="92075" indent="-92075">
              <a:buFont typeface="Arial" panose="020B0604020202020204" pitchFamily="34" charset="0"/>
              <a:buChar char="•"/>
              <a:tabLst/>
            </a:pPr>
            <a:r>
              <a:rPr lang="en-GB" sz="800" dirty="0">
                <a:solidFill>
                  <a:srgbClr val="5B7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Paragraph text to be inserted here</a:t>
            </a:r>
          </a:p>
          <a:p>
            <a:pPr marL="177800" indent="-85725">
              <a:buFont typeface="System Font"/>
              <a:buChar char="⁃"/>
              <a:tabLst/>
            </a:pPr>
            <a:r>
              <a:rPr lang="en-GB" sz="800" dirty="0">
                <a:solidFill>
                  <a:srgbClr val="002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level 1 text inserted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3D3F514-A0A1-2149-A05F-B767812A05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15248" y="3449859"/>
            <a:ext cx="841375" cy="615553"/>
          </a:xfrm>
          <a:prstGeom prst="rect">
            <a:avLst/>
          </a:prstGeom>
        </p:spPr>
        <p:txBody>
          <a:bodyPr/>
          <a:lstStyle>
            <a:lvl1pPr marL="177800" indent="-85725">
              <a:spcAft>
                <a:spcPts val="0"/>
              </a:spcAft>
              <a:buFont typeface="System Font"/>
              <a:buChar char="⁃"/>
              <a:tabLst/>
              <a:defRPr sz="760" b="0" baseline="0">
                <a:solidFill>
                  <a:srgbClr val="003057"/>
                </a:solidFill>
              </a:defRPr>
            </a:lvl1pPr>
            <a:lvl2pPr marL="171450" indent="-171450">
              <a:buFont typeface="Arial" panose="020B0604020202020204" pitchFamily="34" charset="0"/>
              <a:buChar char="•"/>
              <a:defRPr/>
            </a:lvl2pPr>
            <a:lvl3pPr marL="171450" indent="-171450">
              <a:buFont typeface="Arial" panose="020B0604020202020204" pitchFamily="34" charset="0"/>
              <a:buChar char="•"/>
              <a:defRPr/>
            </a:lvl3pPr>
            <a:lvl4pPr marL="171450" indent="-171450">
              <a:buFont typeface="Arial" panose="020B0604020202020204" pitchFamily="34" charset="0"/>
              <a:buChar char="•"/>
              <a:defRPr/>
            </a:lvl4pPr>
            <a:lvl5pPr marL="373945" indent="-171450">
              <a:buFont typeface="Arial" panose="020B0604020202020204" pitchFamily="34" charset="0"/>
              <a:buChar char="•"/>
              <a:defRPr/>
            </a:lvl5pPr>
          </a:lstStyle>
          <a:p>
            <a:pPr marL="92075" indent="-92075">
              <a:buFont typeface="Arial" panose="020B0604020202020204" pitchFamily="34" charset="0"/>
              <a:buChar char="•"/>
              <a:tabLst/>
            </a:pPr>
            <a:r>
              <a:rPr lang="en-GB" sz="800" dirty="0">
                <a:solidFill>
                  <a:srgbClr val="5B7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Paragraph text to be inserted here</a:t>
            </a:r>
          </a:p>
          <a:p>
            <a:pPr marL="177800" indent="-85725">
              <a:buFont typeface="System Font"/>
              <a:buChar char="⁃"/>
              <a:tabLst/>
            </a:pPr>
            <a:r>
              <a:rPr lang="en-GB" sz="800" dirty="0">
                <a:solidFill>
                  <a:srgbClr val="002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level 1 text inserted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517C2ECB-10E3-5E40-AE0B-13CF81000E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3655" y="3185498"/>
            <a:ext cx="848391" cy="138470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Text heading</a:t>
            </a:r>
            <a:endParaRPr lang="en-US" dirty="0"/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35D024C3-9A01-844A-B56C-61FB576F88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01588" y="3185498"/>
            <a:ext cx="855035" cy="138470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Text heading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4CECD3C-1241-1A4B-ABCE-7828135FA0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1313" y="4613017"/>
            <a:ext cx="6192837" cy="92333"/>
          </a:xfrm>
          <a:prstGeom prst="rect">
            <a:avLst/>
          </a:prstGeom>
        </p:spPr>
        <p:txBody>
          <a:bodyPr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  <a:lvl2pPr>
              <a:defRPr sz="600" b="0">
                <a:solidFill>
                  <a:schemeClr val="tx1"/>
                </a:solidFill>
                <a:latin typeface="+mn-lt"/>
              </a:defRPr>
            </a:lvl2pPr>
            <a:lvl3pPr>
              <a:defRPr sz="600" b="0">
                <a:solidFill>
                  <a:schemeClr val="tx1"/>
                </a:solidFill>
                <a:latin typeface="+mn-lt"/>
              </a:defRPr>
            </a:lvl3pPr>
            <a:lvl4pPr>
              <a:defRPr sz="600" b="0">
                <a:solidFill>
                  <a:schemeClr val="tx1"/>
                </a:solidFill>
                <a:latin typeface="+mn-lt"/>
              </a:defRPr>
            </a:lvl4pPr>
            <a:lvl5pPr>
              <a:defRPr sz="6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 4">
            <a:extLst>
              <a:ext uri="{FF2B5EF4-FFF2-40B4-BE49-F238E27FC236}">
                <a16:creationId xmlns:a16="http://schemas.microsoft.com/office/drawing/2014/main" id="{D849E6ED-E09D-124B-8BB6-63440316C4AA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2299838" y="1979559"/>
            <a:ext cx="1051084" cy="10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24" name=" 4">
            <a:extLst>
              <a:ext uri="{FF2B5EF4-FFF2-40B4-BE49-F238E27FC236}">
                <a16:creationId xmlns:a16="http://schemas.microsoft.com/office/drawing/2014/main" id="{B02F457D-F2FA-1642-9E0A-4918CA254A4F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1324882" y="1979559"/>
            <a:ext cx="1051084" cy="10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30135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Grap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26E5-1CA7-7645-89DD-C630530BE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FBC7E4-EC8B-304E-A8CD-4EDE46B6F733}"/>
              </a:ext>
            </a:extLst>
          </p:cNvPr>
          <p:cNvSpPr/>
          <p:nvPr userDrawn="1"/>
        </p:nvSpPr>
        <p:spPr>
          <a:xfrm>
            <a:off x="342000" y="1446910"/>
            <a:ext cx="3020400" cy="2725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788" b="1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 chart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72A5C2-B95F-ED44-A088-B432620D1D32}"/>
              </a:ext>
            </a:extLst>
          </p:cNvPr>
          <p:cNvSpPr txBox="1">
            <a:spLocks/>
          </p:cNvSpPr>
          <p:nvPr userDrawn="1"/>
        </p:nvSpPr>
        <p:spPr>
          <a:xfrm>
            <a:off x="342000" y="971873"/>
            <a:ext cx="3020400" cy="16158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lang="en-US" sz="1400" b="0" i="0" kern="1200" dirty="0" smtClean="0">
                <a:solidFill>
                  <a:srgbClr val="5B7F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2495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defRPr sz="1050" b="0" i="0" kern="1200" baseline="0">
                <a:solidFill>
                  <a:srgbClr val="5B7F9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607485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495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90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4" indent="-128585" algn="l" defTabSz="257168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>
                <a:solidFill>
                  <a:srgbClr val="474848"/>
                </a:solidFill>
              </a:rPr>
              <a:t>Two chart layout two column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0DD63FA-553E-6B43-AD6C-92086DA553CA}"/>
              </a:ext>
            </a:extLst>
          </p:cNvPr>
          <p:cNvSpPr txBox="1">
            <a:spLocks/>
          </p:cNvSpPr>
          <p:nvPr userDrawn="1"/>
        </p:nvSpPr>
        <p:spPr>
          <a:xfrm>
            <a:off x="342000" y="778932"/>
            <a:ext cx="6192000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257168" rtl="0" eaLnBrk="1" latinLnBrk="0" hangingPunct="1">
              <a:spcBef>
                <a:spcPct val="0"/>
              </a:spcBef>
              <a:buNone/>
              <a:defRPr sz="1600" b="1" i="0" kern="1200" cap="none" baseline="0">
                <a:solidFill>
                  <a:srgbClr val="0707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</a:rPr>
              <a:t>Example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941E7E-8CB5-3E46-AA17-ED0B393C74B1}"/>
              </a:ext>
            </a:extLst>
          </p:cNvPr>
          <p:cNvSpPr/>
          <p:nvPr userDrawn="1"/>
        </p:nvSpPr>
        <p:spPr>
          <a:xfrm>
            <a:off x="692696" y="3362815"/>
            <a:ext cx="2654443" cy="60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heading</a:t>
            </a:r>
          </a:p>
          <a:p>
            <a:endParaRPr lang="en-GB" sz="900" b="1" dirty="0">
              <a:solidFill>
                <a:srgbClr val="0707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85" indent="-128585">
              <a:buFont typeface="Arial" panose="020B0604020202020204" pitchFamily="34" charset="0"/>
              <a:buChar char="•"/>
            </a:pPr>
            <a:r>
              <a:rPr lang="en-GB" sz="750" dirty="0">
                <a:solidFill>
                  <a:srgbClr val="5B7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Paragraph text to be inserted here</a:t>
            </a:r>
          </a:p>
          <a:p>
            <a:pPr marL="269875" lvl="1" indent="-134938">
              <a:buClr>
                <a:srgbClr val="002543"/>
              </a:buClr>
              <a:buFont typeface="System Font"/>
              <a:buChar char="⁃"/>
              <a:tabLst/>
            </a:pPr>
            <a:r>
              <a:rPr lang="en-GB" sz="750" dirty="0">
                <a:solidFill>
                  <a:srgbClr val="47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level 1 text inserted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F86979D-4C55-8F44-8CDD-08386F4079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1313" y="4613017"/>
            <a:ext cx="6192837" cy="92333"/>
          </a:xfrm>
          <a:prstGeom prst="rect">
            <a:avLst/>
          </a:prstGeom>
        </p:spPr>
        <p:txBody>
          <a:bodyPr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  <a:lvl2pPr>
              <a:defRPr sz="600" b="0">
                <a:solidFill>
                  <a:schemeClr val="tx1"/>
                </a:solidFill>
                <a:latin typeface="+mn-lt"/>
              </a:defRPr>
            </a:lvl2pPr>
            <a:lvl3pPr>
              <a:defRPr sz="600" b="0">
                <a:solidFill>
                  <a:schemeClr val="tx1"/>
                </a:solidFill>
                <a:latin typeface="+mn-lt"/>
              </a:defRPr>
            </a:lvl3pPr>
            <a:lvl4pPr>
              <a:defRPr sz="600" b="0">
                <a:solidFill>
                  <a:schemeClr val="tx1"/>
                </a:solidFill>
                <a:latin typeface="+mn-lt"/>
              </a:defRPr>
            </a:lvl4pPr>
            <a:lvl5pPr>
              <a:defRPr sz="6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B66BEF9-36B4-4144-BB91-E3F0756D807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8189850"/>
              </p:ext>
            </p:extLst>
          </p:nvPr>
        </p:nvGraphicFramePr>
        <p:xfrm>
          <a:off x="3656769" y="1599310"/>
          <a:ext cx="3030842" cy="272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60CDA1C-8482-DF47-933B-017E380547D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274214580"/>
              </p:ext>
            </p:extLst>
          </p:nvPr>
        </p:nvGraphicFramePr>
        <p:xfrm>
          <a:off x="3504369" y="1446910"/>
          <a:ext cx="3030842" cy="272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31D68C0-50C9-2F4F-B809-009D746FF38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87299287"/>
              </p:ext>
            </p:extLst>
          </p:nvPr>
        </p:nvGraphicFramePr>
        <p:xfrm>
          <a:off x="476672" y="1780685"/>
          <a:ext cx="2803881" cy="1582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68836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3AA41-B0BE-1047-AB26-39D2E3D36E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95A95C2-4E00-E74A-96FF-59AD52FFE7B0}"/>
              </a:ext>
            </a:extLst>
          </p:cNvPr>
          <p:cNvSpPr txBox="1">
            <a:spLocks/>
          </p:cNvSpPr>
          <p:nvPr userDrawn="1"/>
        </p:nvSpPr>
        <p:spPr>
          <a:xfrm>
            <a:off x="342000" y="971873"/>
            <a:ext cx="3020400" cy="16158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lang="en-US" sz="1400" b="0" i="0" kern="1200" dirty="0" smtClean="0">
                <a:solidFill>
                  <a:srgbClr val="5B7F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2495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defRPr sz="1050" b="0" i="0" kern="1200" baseline="0">
                <a:solidFill>
                  <a:srgbClr val="5B7F9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607485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495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90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4" indent="-128585" algn="l" defTabSz="257168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>
                <a:solidFill>
                  <a:srgbClr val="474848"/>
                </a:solidFill>
              </a:rPr>
              <a:t>Two chart layout two column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576A431-3B78-6949-8EC7-DA1C19DD831D}"/>
              </a:ext>
            </a:extLst>
          </p:cNvPr>
          <p:cNvSpPr txBox="1">
            <a:spLocks/>
          </p:cNvSpPr>
          <p:nvPr userDrawn="1"/>
        </p:nvSpPr>
        <p:spPr>
          <a:xfrm>
            <a:off x="342000" y="778932"/>
            <a:ext cx="6192000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257168" rtl="0" eaLnBrk="1" latinLnBrk="0" hangingPunct="1">
              <a:spcBef>
                <a:spcPct val="0"/>
              </a:spcBef>
              <a:buNone/>
              <a:defRPr sz="1600" b="1" i="0" kern="1200" cap="none" baseline="0">
                <a:solidFill>
                  <a:srgbClr val="0707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</a:rPr>
              <a:t>Template layout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2D6B00-2EAA-194B-A38C-BFC742956865}"/>
              </a:ext>
            </a:extLst>
          </p:cNvPr>
          <p:cNvSpPr/>
          <p:nvPr userDrawn="1"/>
        </p:nvSpPr>
        <p:spPr>
          <a:xfrm>
            <a:off x="342000" y="1446910"/>
            <a:ext cx="3020400" cy="2725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GB" sz="788" b="1" dirty="0">
              <a:solidFill>
                <a:srgbClr val="0025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CF993D3-F9F8-D645-9903-1AB7E46230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696" y="3600000"/>
            <a:ext cx="2592263" cy="325346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spcAft>
                <a:spcPts val="0"/>
              </a:spcAft>
              <a:defRPr b="0"/>
            </a:lvl1pPr>
            <a:lvl2pPr>
              <a:spcAft>
                <a:spcPts val="0"/>
              </a:spcAft>
              <a:defRPr b="0"/>
            </a:lvl2pPr>
          </a:lstStyle>
          <a:p>
            <a:pPr marL="128585" indent="-128585">
              <a:buFont typeface="Arial" panose="020B0604020202020204" pitchFamily="34" charset="0"/>
              <a:buChar char="•"/>
            </a:pPr>
            <a:r>
              <a:rPr lang="en-GB" sz="750" dirty="0">
                <a:solidFill>
                  <a:srgbClr val="5B7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Paragraph text to be inserted here</a:t>
            </a:r>
          </a:p>
          <a:p>
            <a:pPr marL="269875" lvl="1" indent="-134938">
              <a:buClr>
                <a:srgbClr val="002543"/>
              </a:buClr>
              <a:buFont typeface="System Font"/>
              <a:buChar char="⁃"/>
              <a:tabLst/>
            </a:pPr>
            <a:r>
              <a:rPr lang="en-GB" sz="750" dirty="0">
                <a:solidFill>
                  <a:srgbClr val="47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level 1 text inserted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D1D4962-46EF-6642-BC84-35877ABE8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38" y="3361975"/>
            <a:ext cx="2592388" cy="233014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defRPr sz="900">
                <a:solidFill>
                  <a:srgbClr val="003057"/>
                </a:solidFill>
              </a:defRPr>
            </a:lvl1pPr>
          </a:lstStyle>
          <a:p>
            <a:pPr lvl="0"/>
            <a:r>
              <a:rPr lang="en-GB" dirty="0"/>
              <a:t>Text heading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59BAD640-29AD-9E4C-AF41-FBBA3B412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04" y="1504630"/>
            <a:ext cx="1570037" cy="123111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3057"/>
                </a:solidFill>
              </a:defRPr>
            </a:lvl1pPr>
          </a:lstStyle>
          <a:p>
            <a:pPr lvl="0"/>
            <a:r>
              <a:rPr lang="en-GB" dirty="0"/>
              <a:t>Bar Chart Title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38D7099-560B-6A49-BBC5-0CFD347431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1313" y="4613017"/>
            <a:ext cx="6192837" cy="92333"/>
          </a:xfrm>
          <a:prstGeom prst="rect">
            <a:avLst/>
          </a:prstGeom>
        </p:spPr>
        <p:txBody>
          <a:bodyPr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  <a:lvl2pPr>
              <a:defRPr sz="600" b="0">
                <a:solidFill>
                  <a:schemeClr val="tx1"/>
                </a:solidFill>
                <a:latin typeface="+mn-lt"/>
              </a:defRPr>
            </a:lvl2pPr>
            <a:lvl3pPr>
              <a:defRPr sz="600" b="0">
                <a:solidFill>
                  <a:schemeClr val="tx1"/>
                </a:solidFill>
                <a:latin typeface="+mn-lt"/>
              </a:defRPr>
            </a:lvl3pPr>
            <a:lvl4pPr>
              <a:defRPr sz="600" b="0">
                <a:solidFill>
                  <a:schemeClr val="tx1"/>
                </a:solidFill>
                <a:latin typeface="+mn-lt"/>
              </a:defRPr>
            </a:lvl4pPr>
            <a:lvl5pPr>
              <a:defRPr sz="6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 4">
            <a:extLst>
              <a:ext uri="{FF2B5EF4-FFF2-40B4-BE49-F238E27FC236}">
                <a16:creationId xmlns:a16="http://schemas.microsoft.com/office/drawing/2014/main" id="{803AFF97-1168-DD40-869A-2254731BA31B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494088" y="1446909"/>
            <a:ext cx="3039912" cy="27250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16" name=" 4">
            <a:extLst>
              <a:ext uri="{FF2B5EF4-FFF2-40B4-BE49-F238E27FC236}">
                <a16:creationId xmlns:a16="http://schemas.microsoft.com/office/drawing/2014/main" id="{ADE5C8CD-0BCA-A74A-9086-6ADFA2D8D221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72328" y="1773912"/>
            <a:ext cx="2807997" cy="15126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Content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298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Grap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ABA8A-ABEF-6240-990B-581E36E0D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D885973-902C-594C-BFBA-EB411B295E6C}"/>
              </a:ext>
            </a:extLst>
          </p:cNvPr>
          <p:cNvSpPr txBox="1">
            <a:spLocks/>
          </p:cNvSpPr>
          <p:nvPr userDrawn="1"/>
        </p:nvSpPr>
        <p:spPr>
          <a:xfrm>
            <a:off x="342000" y="971873"/>
            <a:ext cx="3020400" cy="16158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lang="en-US" sz="1400" b="0" i="0" kern="1200" dirty="0" smtClean="0">
                <a:solidFill>
                  <a:srgbClr val="5B7F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2495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defRPr sz="1050" b="0" i="0" kern="1200" baseline="0">
                <a:solidFill>
                  <a:srgbClr val="5B7F9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607485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495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90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4" indent="-128585" algn="l" defTabSz="257168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>
                <a:solidFill>
                  <a:srgbClr val="474848"/>
                </a:solidFill>
              </a:rPr>
              <a:t>Single chart layout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2A6A905-733B-7540-8268-FEF4D9FA36BE}"/>
              </a:ext>
            </a:extLst>
          </p:cNvPr>
          <p:cNvSpPr txBox="1">
            <a:spLocks/>
          </p:cNvSpPr>
          <p:nvPr userDrawn="1"/>
        </p:nvSpPr>
        <p:spPr>
          <a:xfrm>
            <a:off x="342000" y="778932"/>
            <a:ext cx="6192000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257168" rtl="0" eaLnBrk="1" latinLnBrk="0" hangingPunct="1">
              <a:spcBef>
                <a:spcPct val="0"/>
              </a:spcBef>
              <a:buNone/>
              <a:defRPr sz="1600" b="1" i="0" kern="1200" cap="none" baseline="0">
                <a:solidFill>
                  <a:srgbClr val="0707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</a:rPr>
              <a:t>Example layout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1B3F69D-0268-9F4D-B202-8DCE9D8592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1313" y="4613017"/>
            <a:ext cx="6192837" cy="92333"/>
          </a:xfrm>
          <a:prstGeom prst="rect">
            <a:avLst/>
          </a:prstGeom>
        </p:spPr>
        <p:txBody>
          <a:bodyPr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  <a:lvl2pPr>
              <a:defRPr sz="600" b="0">
                <a:solidFill>
                  <a:schemeClr val="tx1"/>
                </a:solidFill>
                <a:latin typeface="+mn-lt"/>
              </a:defRPr>
            </a:lvl2pPr>
            <a:lvl3pPr>
              <a:defRPr sz="600" b="0">
                <a:solidFill>
                  <a:schemeClr val="tx1"/>
                </a:solidFill>
                <a:latin typeface="+mn-lt"/>
              </a:defRPr>
            </a:lvl3pPr>
            <a:lvl4pPr>
              <a:defRPr sz="600" b="0">
                <a:solidFill>
                  <a:schemeClr val="tx1"/>
                </a:solidFill>
                <a:latin typeface="+mn-lt"/>
              </a:defRPr>
            </a:lvl4pPr>
            <a:lvl5pPr>
              <a:defRPr sz="6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C3DFA24-0A21-9C41-B169-27AEC9EC60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72612910"/>
              </p:ext>
            </p:extLst>
          </p:nvPr>
        </p:nvGraphicFramePr>
        <p:xfrm>
          <a:off x="342000" y="1446910"/>
          <a:ext cx="6193211" cy="272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546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16FB0-0656-9247-8A8D-EE9F7A315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5E5BBB-B294-6043-A17E-F34D751ED129}"/>
              </a:ext>
            </a:extLst>
          </p:cNvPr>
          <p:cNvSpPr/>
          <p:nvPr userDrawn="1"/>
        </p:nvSpPr>
        <p:spPr>
          <a:xfrm>
            <a:off x="342000" y="1446910"/>
            <a:ext cx="3020400" cy="2725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788" b="1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chart 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EC5096D-61F1-7A49-9C60-82796007ED5B}"/>
              </a:ext>
            </a:extLst>
          </p:cNvPr>
          <p:cNvSpPr txBox="1">
            <a:spLocks/>
          </p:cNvSpPr>
          <p:nvPr userDrawn="1"/>
        </p:nvSpPr>
        <p:spPr>
          <a:xfrm>
            <a:off x="342000" y="971873"/>
            <a:ext cx="3020400" cy="16158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lang="en-US" sz="1400" b="0" i="0" kern="1200" dirty="0" smtClean="0">
                <a:solidFill>
                  <a:srgbClr val="5B7F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2495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defRPr sz="1050" b="0" i="0" kern="1200" baseline="0">
                <a:solidFill>
                  <a:srgbClr val="5B7F9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607485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495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90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4" indent="-128585" algn="l" defTabSz="257168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>
                <a:solidFill>
                  <a:srgbClr val="474848"/>
                </a:solidFill>
              </a:rPr>
              <a:t>Two line charts layout two column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8F52C58-D9B7-1D46-BC19-AA66B100C94E}"/>
              </a:ext>
            </a:extLst>
          </p:cNvPr>
          <p:cNvSpPr txBox="1">
            <a:spLocks/>
          </p:cNvSpPr>
          <p:nvPr userDrawn="1"/>
        </p:nvSpPr>
        <p:spPr>
          <a:xfrm>
            <a:off x="342000" y="778932"/>
            <a:ext cx="6192000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257168" rtl="0" eaLnBrk="1" latinLnBrk="0" hangingPunct="1">
              <a:spcBef>
                <a:spcPct val="0"/>
              </a:spcBef>
              <a:buNone/>
              <a:defRPr sz="1600" b="1" i="0" kern="1200" cap="none" baseline="0">
                <a:solidFill>
                  <a:srgbClr val="0707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</a:rPr>
              <a:t>Example layout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C48D1A-3317-254B-9270-A929168085EC}"/>
              </a:ext>
            </a:extLst>
          </p:cNvPr>
          <p:cNvSpPr/>
          <p:nvPr userDrawn="1"/>
        </p:nvSpPr>
        <p:spPr>
          <a:xfrm>
            <a:off x="692696" y="3362815"/>
            <a:ext cx="2654443" cy="60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heading</a:t>
            </a:r>
          </a:p>
          <a:p>
            <a:endParaRPr lang="en-GB" sz="900" b="1" dirty="0">
              <a:solidFill>
                <a:srgbClr val="0707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85" indent="-128585">
              <a:buFont typeface="Arial" panose="020B0604020202020204" pitchFamily="34" charset="0"/>
              <a:buChar char="•"/>
            </a:pPr>
            <a:r>
              <a:rPr lang="en-GB" sz="750" dirty="0">
                <a:solidFill>
                  <a:srgbClr val="5B7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Paragraph text to be inserted here</a:t>
            </a:r>
          </a:p>
          <a:p>
            <a:pPr marL="269875" lvl="1" indent="-134938">
              <a:buClr>
                <a:srgbClr val="002543"/>
              </a:buClr>
              <a:buFont typeface="System Font"/>
              <a:buChar char="⁃"/>
              <a:tabLst/>
            </a:pPr>
            <a:r>
              <a:rPr lang="en-GB" sz="750" dirty="0">
                <a:solidFill>
                  <a:srgbClr val="47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level 1 text inserted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389C6F-6FCF-6A42-9FF4-F30C0A555C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1313" y="4613017"/>
            <a:ext cx="6192837" cy="92333"/>
          </a:xfrm>
          <a:prstGeom prst="rect">
            <a:avLst/>
          </a:prstGeom>
        </p:spPr>
        <p:txBody>
          <a:bodyPr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  <a:lvl2pPr>
              <a:defRPr sz="600" b="0">
                <a:solidFill>
                  <a:schemeClr val="tx1"/>
                </a:solidFill>
                <a:latin typeface="+mn-lt"/>
              </a:defRPr>
            </a:lvl2pPr>
            <a:lvl3pPr>
              <a:defRPr sz="600" b="0">
                <a:solidFill>
                  <a:schemeClr val="tx1"/>
                </a:solidFill>
                <a:latin typeface="+mn-lt"/>
              </a:defRPr>
            </a:lvl3pPr>
            <a:lvl4pPr>
              <a:defRPr sz="600" b="0">
                <a:solidFill>
                  <a:schemeClr val="tx1"/>
                </a:solidFill>
                <a:latin typeface="+mn-lt"/>
              </a:defRPr>
            </a:lvl4pPr>
            <a:lvl5pPr>
              <a:defRPr sz="6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B73DA8F-CCA7-A440-ADC0-4184403A2B3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70469310"/>
              </p:ext>
            </p:extLst>
          </p:nvPr>
        </p:nvGraphicFramePr>
        <p:xfrm>
          <a:off x="3504369" y="1446910"/>
          <a:ext cx="3030842" cy="272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63DC7A8-C9F6-FC43-9A90-B790B96060B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51538788"/>
              </p:ext>
            </p:extLst>
          </p:nvPr>
        </p:nvGraphicFramePr>
        <p:xfrm>
          <a:off x="476672" y="1780685"/>
          <a:ext cx="2803881" cy="1582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2398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_3 bottom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 4">
            <a:extLst>
              <a:ext uri="{FF2B5EF4-FFF2-40B4-BE49-F238E27FC236}">
                <a16:creationId xmlns:a16="http://schemas.microsoft.com/office/drawing/2014/main" id="{425A1922-7486-714F-A358-7640B563B44E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0" y="3031334"/>
            <a:ext cx="2241000" cy="1330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2F2F2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20" name=" 4">
            <a:extLst>
              <a:ext uri="{FF2B5EF4-FFF2-40B4-BE49-F238E27FC236}">
                <a16:creationId xmlns:a16="http://schemas.microsoft.com/office/drawing/2014/main" id="{908773D9-0BAA-994E-9B6B-CA4E8B5BD155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617000" y="3031334"/>
            <a:ext cx="2241000" cy="1330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2F2F2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C5344D-E74A-5049-B2BE-0E1E91C4D63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1313" y="4613017"/>
            <a:ext cx="6192837" cy="92333"/>
          </a:xfrm>
          <a:prstGeom prst="rect">
            <a:avLst/>
          </a:prstGeom>
        </p:spPr>
        <p:txBody>
          <a:bodyPr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  <a:lvl2pPr>
              <a:defRPr sz="600" b="0">
                <a:solidFill>
                  <a:schemeClr val="tx1"/>
                </a:solidFill>
                <a:latin typeface="+mn-lt"/>
              </a:defRPr>
            </a:lvl2pPr>
            <a:lvl3pPr>
              <a:defRPr sz="600" b="0">
                <a:solidFill>
                  <a:schemeClr val="tx1"/>
                </a:solidFill>
                <a:latin typeface="+mn-lt"/>
              </a:defRPr>
            </a:lvl3pPr>
            <a:lvl4pPr>
              <a:defRPr sz="600" b="0">
                <a:solidFill>
                  <a:schemeClr val="tx1"/>
                </a:solidFill>
                <a:latin typeface="+mn-lt"/>
              </a:defRPr>
            </a:lvl4pPr>
            <a:lvl5pPr>
              <a:defRPr sz="6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C3BF080-94F8-6A4B-B17A-D14188741F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2000" y="586884"/>
            <a:ext cx="302191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200" b="0" dirty="0" smtClean="0">
                <a:solidFill>
                  <a:srgbClr val="47484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8ECA8E40-DAF3-2443-B167-4A2B8F8C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1" y="289552"/>
            <a:ext cx="6192150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 4">
            <a:extLst>
              <a:ext uri="{FF2B5EF4-FFF2-40B4-BE49-F238E27FC236}">
                <a16:creationId xmlns:a16="http://schemas.microsoft.com/office/drawing/2014/main" id="{19A9E3D4-C31D-7C4D-9CC9-EDBC17A39B74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2308500" y="3031334"/>
            <a:ext cx="2241000" cy="1330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2F2F2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273B40E-6102-944E-BD9F-26E26C93B7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13750" y="1061086"/>
            <a:ext cx="3020400" cy="13412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057"/>
                </a:solidFill>
              </a:defRPr>
            </a:lvl1pPr>
            <a:lvl3pPr marL="357188" indent="-131763">
              <a:buSzPct val="80000"/>
              <a:buFont typeface="System Font Regular"/>
              <a:buChar char="■"/>
              <a:defRPr/>
            </a:lvl3pPr>
            <a:lvl4pPr marL="488950" indent="-131763">
              <a:buFont typeface="System Font Regular"/>
              <a:buChar char="○"/>
              <a:defRPr/>
            </a:lvl4pPr>
            <a:lvl5pPr marL="622300" indent="-133350">
              <a:buSzPct val="80000"/>
              <a:buFont typeface="System Font Regular"/>
              <a:buChar char="□"/>
              <a:defRPr/>
            </a:lvl5pPr>
            <a:lvl9pPr marL="2057349" indent="0">
              <a:buNone/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4"/>
            <a:endParaRPr lang="en-GB" dirty="0"/>
          </a:p>
          <a:p>
            <a:pPr lvl="4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16FB8FB-EF75-E546-BB85-FBFA215EDF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000" y="1058863"/>
            <a:ext cx="3020400" cy="13412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057"/>
                </a:solidFill>
              </a:defRPr>
            </a:lvl1pPr>
            <a:lvl3pPr marL="357188" indent="-131763">
              <a:buSzPct val="80000"/>
              <a:buFont typeface="System Font Regular"/>
              <a:buChar char="■"/>
              <a:defRPr/>
            </a:lvl3pPr>
            <a:lvl4pPr marL="488950" indent="-131763">
              <a:buFont typeface="System Font Regular"/>
              <a:buChar char="○"/>
              <a:defRPr/>
            </a:lvl4pPr>
            <a:lvl5pPr marL="622300" indent="-133350">
              <a:buSzPct val="80000"/>
              <a:buFont typeface="System Font Regular"/>
              <a:buChar char="□"/>
              <a:defRPr/>
            </a:lvl5pPr>
            <a:lvl9pPr marL="2057349" indent="0">
              <a:buNone/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4"/>
            <a:endParaRPr lang="en-GB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986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 image no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0F64B06-3156-C443-A59C-38AF3C59A8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1313" y="4613017"/>
            <a:ext cx="6192837" cy="92333"/>
          </a:xfrm>
          <a:prstGeom prst="rect">
            <a:avLst/>
          </a:prstGeom>
        </p:spPr>
        <p:txBody>
          <a:bodyPr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  <a:lvl2pPr>
              <a:defRPr sz="600" b="0">
                <a:solidFill>
                  <a:schemeClr val="tx1"/>
                </a:solidFill>
                <a:latin typeface="+mn-lt"/>
              </a:defRPr>
            </a:lvl2pPr>
            <a:lvl3pPr>
              <a:defRPr sz="600" b="0">
                <a:solidFill>
                  <a:schemeClr val="tx1"/>
                </a:solidFill>
                <a:latin typeface="+mn-lt"/>
              </a:defRPr>
            </a:lvl3pPr>
            <a:lvl4pPr>
              <a:defRPr sz="600" b="0">
                <a:solidFill>
                  <a:schemeClr val="tx1"/>
                </a:solidFill>
                <a:latin typeface="+mn-lt"/>
              </a:defRPr>
            </a:lvl4pPr>
            <a:lvl5pPr>
              <a:defRPr sz="6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8A9FB6C1-187E-224B-8082-47AAB048A43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4907662"/>
              </p:ext>
            </p:extLst>
          </p:nvPr>
        </p:nvGraphicFramePr>
        <p:xfrm>
          <a:off x="3504369" y="1446910"/>
          <a:ext cx="3030842" cy="272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90FCFD03-9145-F745-8E1B-CDCA246F84AF}"/>
              </a:ext>
            </a:extLst>
          </p:cNvPr>
          <p:cNvSpPr/>
          <p:nvPr userDrawn="1"/>
        </p:nvSpPr>
        <p:spPr>
          <a:xfrm>
            <a:off x="342000" y="1059582"/>
            <a:ext cx="1656184" cy="1152128"/>
          </a:xfrm>
          <a:prstGeom prst="rect">
            <a:avLst/>
          </a:prstGeom>
          <a:solidFill>
            <a:srgbClr val="5B7F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93801-8028-E64A-8F72-794009FC7D5F}"/>
              </a:ext>
            </a:extLst>
          </p:cNvPr>
          <p:cNvSpPr/>
          <p:nvPr userDrawn="1"/>
        </p:nvSpPr>
        <p:spPr>
          <a:xfrm>
            <a:off x="269992" y="2233491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RGB 91 / 127 / 149</a:t>
            </a:r>
          </a:p>
          <a:p>
            <a:r>
              <a:rPr lang="en-GB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HEX 5B7F95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CE9B70-2DBB-D54B-8F85-10FB31633FEC}"/>
              </a:ext>
            </a:extLst>
          </p:cNvPr>
          <p:cNvSpPr/>
          <p:nvPr userDrawn="1"/>
        </p:nvSpPr>
        <p:spPr>
          <a:xfrm>
            <a:off x="2303147" y="1059582"/>
            <a:ext cx="1656184" cy="1152128"/>
          </a:xfrm>
          <a:prstGeom prst="rect">
            <a:avLst/>
          </a:prstGeom>
          <a:solidFill>
            <a:srgbClr val="0030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2CE8B7-2BE3-2440-86BA-5883A7D6074E}"/>
              </a:ext>
            </a:extLst>
          </p:cNvPr>
          <p:cNvSpPr/>
          <p:nvPr userDrawn="1"/>
        </p:nvSpPr>
        <p:spPr>
          <a:xfrm>
            <a:off x="2231139" y="2233491"/>
            <a:ext cx="17281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RGB 0 / 48 / 87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HEX 003057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CC01F9-7BF4-FD42-93A8-76F55D03E726}"/>
              </a:ext>
            </a:extLst>
          </p:cNvPr>
          <p:cNvSpPr/>
          <p:nvPr userDrawn="1"/>
        </p:nvSpPr>
        <p:spPr>
          <a:xfrm>
            <a:off x="342000" y="2853195"/>
            <a:ext cx="1152128" cy="1152128"/>
          </a:xfrm>
          <a:prstGeom prst="rect">
            <a:avLst/>
          </a:prstGeom>
          <a:solidFill>
            <a:srgbClr val="E04F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03AB59-6322-6649-B432-D225AFB4EACB}"/>
              </a:ext>
            </a:extLst>
          </p:cNvPr>
          <p:cNvSpPr/>
          <p:nvPr userDrawn="1"/>
        </p:nvSpPr>
        <p:spPr>
          <a:xfrm>
            <a:off x="269992" y="4015072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RGB 224 / 79 / 57</a:t>
            </a:r>
          </a:p>
          <a:p>
            <a:r>
              <a:rPr lang="en-GB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HEX E04F39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D2D6F1-CC8E-8748-B063-5F3994403362}"/>
              </a:ext>
            </a:extLst>
          </p:cNvPr>
          <p:cNvSpPr/>
          <p:nvPr userDrawn="1"/>
        </p:nvSpPr>
        <p:spPr>
          <a:xfrm>
            <a:off x="1835208" y="2853195"/>
            <a:ext cx="1152128" cy="1152128"/>
          </a:xfrm>
          <a:prstGeom prst="rect">
            <a:avLst/>
          </a:prstGeom>
          <a:solidFill>
            <a:srgbClr val="00A7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06D3EB-2D21-2F4B-B508-D660973E2110}"/>
              </a:ext>
            </a:extLst>
          </p:cNvPr>
          <p:cNvSpPr/>
          <p:nvPr userDrawn="1"/>
        </p:nvSpPr>
        <p:spPr>
          <a:xfrm>
            <a:off x="1773940" y="4015072"/>
            <a:ext cx="15203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RGB 0 / 147 / 163</a:t>
            </a:r>
          </a:p>
          <a:p>
            <a:r>
              <a:rPr lang="en-GB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HEX </a:t>
            </a:r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00A78F</a:t>
            </a:r>
          </a:p>
          <a:p>
            <a:endParaRPr lang="en-GB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B13D13-60A2-6B45-AE61-0FD07EA79587}"/>
              </a:ext>
            </a:extLst>
          </p:cNvPr>
          <p:cNvSpPr/>
          <p:nvPr userDrawn="1"/>
        </p:nvSpPr>
        <p:spPr>
          <a:xfrm>
            <a:off x="3328416" y="2848028"/>
            <a:ext cx="1152128" cy="1152128"/>
          </a:xfrm>
          <a:prstGeom prst="rect">
            <a:avLst/>
          </a:prstGeom>
          <a:solidFill>
            <a:srgbClr val="FBDB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7D7AD3-E82B-8948-8221-151EB64F7BBE}"/>
              </a:ext>
            </a:extLst>
          </p:cNvPr>
          <p:cNvSpPr/>
          <p:nvPr userDrawn="1"/>
        </p:nvSpPr>
        <p:spPr>
          <a:xfrm>
            <a:off x="3287608" y="4009905"/>
            <a:ext cx="1520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RGB 251 / 219 / 101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HEX </a:t>
            </a:r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FBDB65</a:t>
            </a:r>
          </a:p>
          <a:p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6EC9BA-3A78-5B4D-9AE9-8A562179068F}"/>
              </a:ext>
            </a:extLst>
          </p:cNvPr>
          <p:cNvSpPr/>
          <p:nvPr userDrawn="1"/>
        </p:nvSpPr>
        <p:spPr>
          <a:xfrm>
            <a:off x="4821623" y="2848028"/>
            <a:ext cx="1152128" cy="1152128"/>
          </a:xfrm>
          <a:prstGeom prst="rect">
            <a:avLst/>
          </a:prstGeom>
          <a:solidFill>
            <a:srgbClr val="FFB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C23770-15CB-E048-9068-4B6BF198AACA}"/>
              </a:ext>
            </a:extLst>
          </p:cNvPr>
          <p:cNvSpPr/>
          <p:nvPr userDrawn="1"/>
        </p:nvSpPr>
        <p:spPr>
          <a:xfrm>
            <a:off x="4749615" y="4009905"/>
            <a:ext cx="15203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RGB 255 / 178 / 91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HEX </a:t>
            </a:r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FFB25B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A243FF3-D0E8-F94C-A104-EEB9DD72A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001" y="289552"/>
            <a:ext cx="6192150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1600"/>
            </a:lvl1pPr>
          </a:lstStyle>
          <a:p>
            <a:r>
              <a:rPr lang="en-US" dirty="0"/>
              <a:t>Brand </a:t>
            </a:r>
            <a:r>
              <a:rPr lang="en-US" dirty="0" err="1"/>
              <a:t>Colours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66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41B3071-390B-3E4F-BEDE-9E8D0617D0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1313" y="4613017"/>
            <a:ext cx="6192837" cy="92333"/>
          </a:xfrm>
          <a:prstGeom prst="rect">
            <a:avLst/>
          </a:prstGeom>
        </p:spPr>
        <p:txBody>
          <a:bodyPr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  <a:lvl2pPr>
              <a:defRPr sz="600" b="0">
                <a:solidFill>
                  <a:schemeClr val="tx1"/>
                </a:solidFill>
                <a:latin typeface="+mn-lt"/>
              </a:defRPr>
            </a:lvl2pPr>
            <a:lvl3pPr>
              <a:defRPr sz="600" b="0">
                <a:solidFill>
                  <a:schemeClr val="tx1"/>
                </a:solidFill>
                <a:latin typeface="+mn-lt"/>
              </a:defRPr>
            </a:lvl3pPr>
            <a:lvl4pPr>
              <a:defRPr sz="600" b="0">
                <a:solidFill>
                  <a:schemeClr val="tx1"/>
                </a:solidFill>
                <a:latin typeface="+mn-lt"/>
              </a:defRPr>
            </a:lvl4pPr>
            <a:lvl5pPr>
              <a:defRPr sz="6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82A28BC-719A-9E42-8C2A-99431A6A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000" y="586884"/>
            <a:ext cx="302191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200" b="0" dirty="0" smtClean="0">
                <a:solidFill>
                  <a:srgbClr val="47484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DBD18DD-B3A9-6740-A3B6-C2EDC146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1" y="289552"/>
            <a:ext cx="6192150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 4">
            <a:extLst>
              <a:ext uri="{FF2B5EF4-FFF2-40B4-BE49-F238E27FC236}">
                <a16:creationId xmlns:a16="http://schemas.microsoft.com/office/drawing/2014/main" id="{8360C94C-9964-F24C-8018-B58D1387E677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41163" y="1058864"/>
            <a:ext cx="6192837" cy="3313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2F2F2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651046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">
    <p:bg>
      <p:bgPr>
        <a:solidFill>
          <a:srgbClr val="002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A624FED9-B45E-DA4A-8138-4E00997DCF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859AB0-3CD0-6F4B-B20B-DC73DECC990B}"/>
              </a:ext>
            </a:extLst>
          </p:cNvPr>
          <p:cNvSpPr txBox="1"/>
          <p:nvPr userDrawn="1"/>
        </p:nvSpPr>
        <p:spPr>
          <a:xfrm>
            <a:off x="5981702" y="-88392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EEB6B-6F2D-F54E-B120-CB0E8FD0A2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8816" y="2402076"/>
            <a:ext cx="1502824" cy="3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37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4321CB-DEF2-B94D-9AA9-4FD9DE49C2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000" y="586884"/>
            <a:ext cx="302191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200" b="0" dirty="0" smtClean="0">
                <a:solidFill>
                  <a:srgbClr val="47484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C752690-AD06-924A-B3B1-D2001DBE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1" y="289552"/>
            <a:ext cx="6192150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3A1C37-E7C0-594A-B871-2ACE3E84CB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1313" y="4613017"/>
            <a:ext cx="6192837" cy="92333"/>
          </a:xfrm>
          <a:prstGeom prst="rect">
            <a:avLst/>
          </a:prstGeom>
        </p:spPr>
        <p:txBody>
          <a:bodyPr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  <a:lvl2pPr>
              <a:defRPr sz="600" b="0">
                <a:solidFill>
                  <a:schemeClr val="tx1"/>
                </a:solidFill>
                <a:latin typeface="+mn-lt"/>
              </a:defRPr>
            </a:lvl2pPr>
            <a:lvl3pPr>
              <a:defRPr sz="600" b="0">
                <a:solidFill>
                  <a:schemeClr val="tx1"/>
                </a:solidFill>
                <a:latin typeface="+mn-lt"/>
              </a:defRPr>
            </a:lvl3pPr>
            <a:lvl4pPr>
              <a:defRPr sz="600" b="0">
                <a:solidFill>
                  <a:schemeClr val="tx1"/>
                </a:solidFill>
                <a:latin typeface="+mn-lt"/>
              </a:defRPr>
            </a:lvl4pPr>
            <a:lvl5pPr>
              <a:defRPr sz="6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6A156-0589-BD43-95CF-F179265D35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00" y="1058863"/>
            <a:ext cx="6192000" cy="33131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057"/>
                </a:solidFill>
              </a:defRPr>
            </a:lvl1pPr>
            <a:lvl3pPr marL="357188" indent="-131763">
              <a:buSzPct val="80000"/>
              <a:buFont typeface="System Font Regular"/>
              <a:buChar char="■"/>
              <a:defRPr/>
            </a:lvl3pPr>
            <a:lvl4pPr marL="488950" indent="-131763">
              <a:buFont typeface="System Font Regular"/>
              <a:buChar char="○"/>
              <a:defRPr/>
            </a:lvl4pPr>
            <a:lvl5pPr marL="622300" indent="-133350">
              <a:buSzPct val="80000"/>
              <a:buFont typeface="System Font Regular"/>
              <a:buChar char="□"/>
              <a:defRPr/>
            </a:lvl5pPr>
            <a:lvl9pPr marL="2057349" indent="0">
              <a:buNone/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4"/>
            <a:endParaRPr lang="en-GB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5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ver">
    <p:bg>
      <p:bgPr>
        <a:solidFill>
          <a:srgbClr val="002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B7F9F3A5-4215-3A43-BAA6-8D1BA46907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859AB0-3CD0-6F4B-B20B-DC73DECC990B}"/>
              </a:ext>
            </a:extLst>
          </p:cNvPr>
          <p:cNvSpPr txBox="1"/>
          <p:nvPr userDrawn="1"/>
        </p:nvSpPr>
        <p:spPr>
          <a:xfrm>
            <a:off x="5981702" y="-88392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 sz="12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2000" y="2175107"/>
            <a:ext cx="3743597" cy="969496"/>
          </a:xfrm>
        </p:spPr>
        <p:txBody>
          <a:bodyPr anchor="b"/>
          <a:lstStyle>
            <a:lvl1pPr>
              <a:defRPr sz="3150" b="1" i="0" cap="none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AED1A195-AAD5-924D-B019-86BFB2FB66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000" y="483521"/>
            <a:ext cx="1267714" cy="286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B45EB-84D4-5549-A069-27A148098B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001" y="483521"/>
            <a:ext cx="1502824" cy="3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4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">
    <p:bg>
      <p:bgPr>
        <a:solidFill>
          <a:srgbClr val="002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airplane, plane&#10;&#10;Description automatically generated">
            <a:extLst>
              <a:ext uri="{FF2B5EF4-FFF2-40B4-BE49-F238E27FC236}">
                <a16:creationId xmlns:a16="http://schemas.microsoft.com/office/drawing/2014/main" id="{ED1C161F-C867-6F45-8471-BEEACED4F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42000" y="4155926"/>
            <a:ext cx="4013597" cy="311624"/>
          </a:xfrm>
        </p:spPr>
        <p:txBody>
          <a:bodyPr anchor="b"/>
          <a:lstStyle>
            <a:lvl1pPr>
              <a:defRPr sz="2000" b="1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000" y="4510005"/>
            <a:ext cx="4013597" cy="1731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Clr>
                <a:schemeClr val="accent1"/>
              </a:buClr>
              <a:buSzPct val="100000"/>
              <a:buFont typeface="Lucida Grande"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734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rgbClr val="002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airplane, plane&#10;&#10;Description automatically generated">
            <a:extLst>
              <a:ext uri="{FF2B5EF4-FFF2-40B4-BE49-F238E27FC236}">
                <a16:creationId xmlns:a16="http://schemas.microsoft.com/office/drawing/2014/main" id="{2B5F5BC3-693A-B14C-A94B-E36CE8FF2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2000" y="4462329"/>
            <a:ext cx="3751762" cy="242374"/>
          </a:xfrm>
        </p:spPr>
        <p:txBody>
          <a:bodyPr/>
          <a:lstStyle>
            <a:lvl1pPr>
              <a:defRPr sz="1575" b="1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42000" y="3507854"/>
            <a:ext cx="1057275" cy="8309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 i="0">
                <a:solidFill>
                  <a:srgbClr val="E04F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B40E6-F9A9-A942-A4FC-5172023396F1}"/>
              </a:ext>
            </a:extLst>
          </p:cNvPr>
          <p:cNvSpPr txBox="1"/>
          <p:nvPr userDrawn="1"/>
        </p:nvSpPr>
        <p:spPr>
          <a:xfrm>
            <a:off x="1146875" y="1322522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 sz="1600" dirty="0"/>
          </a:p>
        </p:txBody>
      </p:sp>
    </p:spTree>
    <p:extLst>
      <p:ext uri="{BB962C8B-B14F-4D97-AF65-F5344CB8AC3E}">
        <p14:creationId xmlns:p14="http://schemas.microsoft.com/office/powerpoint/2010/main" val="4043538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42000" y="1002509"/>
            <a:ext cx="1057275" cy="8309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 i="0">
                <a:solidFill>
                  <a:srgbClr val="E04F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48D8E-DD45-EB4C-8700-EA4EBF87A5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2000" y="483855"/>
            <a:ext cx="937006" cy="2109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50856C-F6E6-CF4B-9BDD-F3FE8B35B6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605" y="1956984"/>
            <a:ext cx="3751762" cy="246221"/>
          </a:xfrm>
        </p:spPr>
        <p:txBody>
          <a:bodyPr/>
          <a:lstStyle>
            <a:lvl1pPr>
              <a:defRPr sz="1600" b="1" i="0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4165700-3042-2546-908D-DD22BE85E8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000" y="2236274"/>
            <a:ext cx="3743597" cy="1731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Clr>
                <a:schemeClr val="accent1"/>
              </a:buClr>
              <a:buSzPct val="100000"/>
              <a:buFont typeface="Lucida Grande"/>
              <a:buNone/>
              <a:defRPr sz="12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401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C752690-AD06-924A-B3B1-D2001DBE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1" y="289552"/>
            <a:ext cx="6192150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1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108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2FB3E36-53AF-524A-8E94-D885EF12CE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000" y="1058863"/>
            <a:ext cx="3020400" cy="33131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057"/>
                </a:solidFill>
              </a:defRPr>
            </a:lvl1pPr>
            <a:lvl3pPr marL="357188" indent="-131763">
              <a:buSzPct val="80000"/>
              <a:buFont typeface="System Font Regular"/>
              <a:buChar char="■"/>
              <a:defRPr/>
            </a:lvl3pPr>
            <a:lvl4pPr marL="488950" indent="-131763">
              <a:buFont typeface="System Font Regular"/>
              <a:buChar char="○"/>
              <a:defRPr/>
            </a:lvl4pPr>
            <a:lvl5pPr marL="622300" indent="-133350">
              <a:buSzPct val="80000"/>
              <a:buFont typeface="System Font Regular"/>
              <a:buChar char="□"/>
              <a:defRPr/>
            </a:lvl5pPr>
            <a:lvl9pPr marL="2057349" indent="0">
              <a:buNone/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4"/>
            <a:endParaRPr lang="en-GB" dirty="0"/>
          </a:p>
          <a:p>
            <a:pPr lvl="4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6A9BC0-453D-3141-8478-81524CB9D9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1313" y="4613017"/>
            <a:ext cx="6192837" cy="92333"/>
          </a:xfrm>
          <a:prstGeom prst="rect">
            <a:avLst/>
          </a:prstGeom>
        </p:spPr>
        <p:txBody>
          <a:bodyPr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  <a:lvl2pPr>
              <a:defRPr sz="600" b="0">
                <a:solidFill>
                  <a:schemeClr val="tx1"/>
                </a:solidFill>
                <a:latin typeface="+mn-lt"/>
              </a:defRPr>
            </a:lvl2pPr>
            <a:lvl3pPr>
              <a:defRPr sz="600" b="0">
                <a:solidFill>
                  <a:schemeClr val="tx1"/>
                </a:solidFill>
                <a:latin typeface="+mn-lt"/>
              </a:defRPr>
            </a:lvl3pPr>
            <a:lvl4pPr>
              <a:defRPr sz="600" b="0">
                <a:solidFill>
                  <a:schemeClr val="tx1"/>
                </a:solidFill>
                <a:latin typeface="+mn-lt"/>
              </a:defRPr>
            </a:lvl4pPr>
            <a:lvl5pPr>
              <a:defRPr sz="6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2C04132-19FC-F740-8238-C202B7B07C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000" y="586884"/>
            <a:ext cx="302191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200" b="0" dirty="0" smtClean="0">
                <a:solidFill>
                  <a:srgbClr val="47484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DF94A84-241A-0445-97C1-D7BED385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1" y="289552"/>
            <a:ext cx="6192150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1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D1651EA-3799-6D45-8239-D88117CBF38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13750" y="1061086"/>
            <a:ext cx="3020400" cy="33131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057"/>
                </a:solidFill>
              </a:defRPr>
            </a:lvl1pPr>
            <a:lvl3pPr marL="357188" indent="-131763">
              <a:buSzPct val="80000"/>
              <a:buFont typeface="System Font Regular"/>
              <a:buChar char="■"/>
              <a:defRPr/>
            </a:lvl3pPr>
            <a:lvl4pPr marL="488950" indent="-131763">
              <a:buFont typeface="System Font Regular"/>
              <a:buChar char="○"/>
              <a:defRPr/>
            </a:lvl4pPr>
            <a:lvl5pPr marL="622300" indent="-133350">
              <a:buSzPct val="80000"/>
              <a:buFont typeface="System Font Regular"/>
              <a:buChar char="□"/>
              <a:defRPr/>
            </a:lvl5pPr>
            <a:lvl9pPr marL="2057349" indent="0">
              <a:buNone/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4"/>
            <a:endParaRPr lang="en-GB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1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9385-8ECE-9341-83D8-D365CC993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057"/>
                </a:solidFill>
              </a:defRPr>
            </a:lvl1pPr>
          </a:lstStyle>
          <a:p>
            <a:r>
              <a:rPr lang="en-GB" dirty="0"/>
              <a:t>Contents heading here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4E3F6AB-5F73-5645-8CE8-24235ED207D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46155580"/>
              </p:ext>
            </p:extLst>
          </p:nvPr>
        </p:nvGraphicFramePr>
        <p:xfrm>
          <a:off x="333375" y="1058863"/>
          <a:ext cx="2833837" cy="16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9461">
                  <a:extLst>
                    <a:ext uri="{9D8B030D-6E8A-4147-A177-3AD203B41FA5}">
                      <a16:colId xmlns:a16="http://schemas.microsoft.com/office/drawing/2014/main" val="175520787"/>
                    </a:ext>
                  </a:extLst>
                </a:gridCol>
                <a:gridCol w="514376">
                  <a:extLst>
                    <a:ext uri="{9D8B030D-6E8A-4147-A177-3AD203B41FA5}">
                      <a16:colId xmlns:a16="http://schemas.microsoft.com/office/drawing/2014/main" val="720384353"/>
                    </a:ext>
                  </a:extLst>
                </a:gridCol>
              </a:tblGrid>
              <a:tr h="206730">
                <a:tc gridSpan="2">
                  <a:txBody>
                    <a:bodyPr/>
                    <a:lstStyle/>
                    <a:p>
                      <a:r>
                        <a:rPr lang="en-GB" sz="800" b="1" i="0" dirty="0">
                          <a:solidFill>
                            <a:srgbClr val="0030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 title</a:t>
                      </a: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7200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204083"/>
                  </a:ext>
                </a:extLst>
              </a:tr>
              <a:tr h="206730">
                <a:tc>
                  <a:txBody>
                    <a:bodyPr/>
                    <a:lstStyle/>
                    <a:p>
                      <a:r>
                        <a:rPr lang="en-GB" sz="700" b="0" i="0" dirty="0">
                          <a:solidFill>
                            <a:srgbClr val="4748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Heading</a:t>
                      </a: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##</a:t>
                      </a:r>
                    </a:p>
                  </a:txBody>
                  <a:tcPr marL="40500" marR="72000" marT="40500" marB="40500" anchor="ctr">
                    <a:lnL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591838"/>
                  </a:ext>
                </a:extLst>
              </a:tr>
              <a:tr h="206730">
                <a:tc>
                  <a:txBody>
                    <a:bodyPr/>
                    <a:lstStyle/>
                    <a:p>
                      <a:r>
                        <a:rPr lang="en-GB" sz="700" b="0" i="0" dirty="0">
                          <a:solidFill>
                            <a:srgbClr val="4748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Heading</a:t>
                      </a: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##</a:t>
                      </a:r>
                    </a:p>
                  </a:txBody>
                  <a:tcPr marL="40500" marR="72000" marT="40500" marB="405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747922"/>
                  </a:ext>
                </a:extLst>
              </a:tr>
              <a:tr h="206730">
                <a:tc>
                  <a:txBody>
                    <a:bodyPr/>
                    <a:lstStyle/>
                    <a:p>
                      <a:r>
                        <a:rPr lang="en-GB" sz="700" b="0" i="0" dirty="0">
                          <a:solidFill>
                            <a:srgbClr val="4748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Heading</a:t>
                      </a: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##</a:t>
                      </a:r>
                    </a:p>
                  </a:txBody>
                  <a:tcPr marL="40500" marR="72000" marT="40500" marB="405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7177098"/>
                  </a:ext>
                </a:extLst>
              </a:tr>
              <a:tr h="206730">
                <a:tc gridSpan="2">
                  <a:txBody>
                    <a:bodyPr/>
                    <a:lstStyle/>
                    <a:p>
                      <a:r>
                        <a:rPr lang="en-GB" sz="800" b="1" i="0" dirty="0">
                          <a:solidFill>
                            <a:srgbClr val="0030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 title</a:t>
                      </a: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 marL="72000" marR="72000" marT="72000" marB="72000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590404"/>
                  </a:ext>
                </a:extLst>
              </a:tr>
              <a:tr h="206730">
                <a:tc>
                  <a:txBody>
                    <a:bodyPr/>
                    <a:lstStyle/>
                    <a:p>
                      <a:r>
                        <a:rPr lang="en-GB" sz="700" b="0" i="0" dirty="0">
                          <a:solidFill>
                            <a:srgbClr val="4748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Heading</a:t>
                      </a: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##</a:t>
                      </a:r>
                    </a:p>
                  </a:txBody>
                  <a:tcPr marL="40500" marR="72000" marT="40500" marB="4050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4605"/>
                  </a:ext>
                </a:extLst>
              </a:tr>
              <a:tr h="206730">
                <a:tc>
                  <a:txBody>
                    <a:bodyPr/>
                    <a:lstStyle/>
                    <a:p>
                      <a:r>
                        <a:rPr lang="en-GB" sz="700" b="0" i="0" dirty="0">
                          <a:solidFill>
                            <a:srgbClr val="4748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Heading</a:t>
                      </a: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##</a:t>
                      </a:r>
                    </a:p>
                  </a:txBody>
                  <a:tcPr marL="40500" marR="72000" marT="40500" marB="4050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783065"/>
                  </a:ext>
                </a:extLst>
              </a:tr>
              <a:tr h="206730">
                <a:tc>
                  <a:txBody>
                    <a:bodyPr/>
                    <a:lstStyle/>
                    <a:p>
                      <a:r>
                        <a:rPr lang="en-GB" sz="700" b="0" i="0" dirty="0">
                          <a:solidFill>
                            <a:srgbClr val="4748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Heading</a:t>
                      </a: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##</a:t>
                      </a:r>
                    </a:p>
                  </a:txBody>
                  <a:tcPr marL="40500" marR="72000" marT="40500" marB="40500" anchor="ctr"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136089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ADBBFF2-48AB-0241-BEC9-E795D19725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1313" y="4613017"/>
            <a:ext cx="6192837" cy="92333"/>
          </a:xfrm>
          <a:prstGeom prst="rect">
            <a:avLst/>
          </a:prstGeom>
        </p:spPr>
        <p:txBody>
          <a:bodyPr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  <a:lvl2pPr>
              <a:defRPr sz="600" b="0">
                <a:solidFill>
                  <a:schemeClr val="tx1"/>
                </a:solidFill>
                <a:latin typeface="+mn-lt"/>
              </a:defRPr>
            </a:lvl2pPr>
            <a:lvl3pPr>
              <a:defRPr sz="600" b="0">
                <a:solidFill>
                  <a:schemeClr val="tx1"/>
                </a:solidFill>
                <a:latin typeface="+mn-lt"/>
              </a:defRPr>
            </a:lvl3pPr>
            <a:lvl4pPr>
              <a:defRPr sz="600" b="0">
                <a:solidFill>
                  <a:schemeClr val="tx1"/>
                </a:solidFill>
                <a:latin typeface="+mn-lt"/>
              </a:defRPr>
            </a:lvl4pPr>
            <a:lvl5pPr>
              <a:defRPr sz="6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310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401E9-1688-E544-942A-4FDE9D6CAB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D809BF-39E9-2C44-B96F-537F90848999}"/>
              </a:ext>
            </a:extLst>
          </p:cNvPr>
          <p:cNvSpPr/>
          <p:nvPr userDrawn="1"/>
        </p:nvSpPr>
        <p:spPr>
          <a:xfrm>
            <a:off x="342000" y="1446910"/>
            <a:ext cx="3020400" cy="2725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GB" sz="788" b="1" dirty="0">
              <a:solidFill>
                <a:srgbClr val="0025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CDD6-20E8-184F-AA17-50D65CF05222}"/>
              </a:ext>
            </a:extLst>
          </p:cNvPr>
          <p:cNvSpPr/>
          <p:nvPr userDrawn="1"/>
        </p:nvSpPr>
        <p:spPr>
          <a:xfrm>
            <a:off x="2369115" y="3147814"/>
            <a:ext cx="981593" cy="82303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r>
              <a:rPr lang="en-GB" sz="900" b="1" dirty="0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heading</a:t>
            </a:r>
          </a:p>
          <a:p>
            <a:endParaRPr lang="en-GB" sz="900" b="1" dirty="0">
              <a:solidFill>
                <a:srgbClr val="0707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  <a:tabLst/>
            </a:pPr>
            <a:r>
              <a:rPr lang="en-GB" sz="750" dirty="0">
                <a:solidFill>
                  <a:srgbClr val="5B7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Paragraph text to be inserted here</a:t>
            </a:r>
          </a:p>
          <a:p>
            <a:pPr marL="177800" indent="-85725">
              <a:buFont typeface="System Font"/>
              <a:buChar char="⁃"/>
              <a:tabLst/>
            </a:pPr>
            <a:r>
              <a:rPr lang="en-GB" sz="750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level 1 text inserted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3E72DC5-6224-C144-A6C3-DD7860121859}"/>
              </a:ext>
            </a:extLst>
          </p:cNvPr>
          <p:cNvSpPr txBox="1">
            <a:spLocks/>
          </p:cNvSpPr>
          <p:nvPr userDrawn="1"/>
        </p:nvSpPr>
        <p:spPr>
          <a:xfrm>
            <a:off x="342000" y="971873"/>
            <a:ext cx="3020400" cy="16158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lang="en-US" sz="1400" b="0" i="0" kern="1200" dirty="0" smtClean="0">
                <a:solidFill>
                  <a:srgbClr val="5B7F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Tx/>
              <a:buNone/>
              <a:defRPr sz="105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2495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defRPr sz="1050" b="0" i="0" kern="1200" baseline="0">
                <a:solidFill>
                  <a:srgbClr val="5B7F9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607485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495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90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4" indent="-128585" algn="l" defTabSz="257168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>
                <a:solidFill>
                  <a:srgbClr val="474848"/>
                </a:solidFill>
              </a:rPr>
              <a:t>Doughnut chart layout two column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9982C45F-280F-6748-8018-ECF1E65A3CF8}"/>
              </a:ext>
            </a:extLst>
          </p:cNvPr>
          <p:cNvSpPr txBox="1">
            <a:spLocks/>
          </p:cNvSpPr>
          <p:nvPr userDrawn="1"/>
        </p:nvSpPr>
        <p:spPr>
          <a:xfrm>
            <a:off x="342000" y="778932"/>
            <a:ext cx="6192000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257168" rtl="0" eaLnBrk="1" latinLnBrk="0" hangingPunct="1">
              <a:spcBef>
                <a:spcPct val="0"/>
              </a:spcBef>
              <a:buNone/>
              <a:defRPr sz="1600" b="1" i="0" kern="1200" cap="none" baseline="0">
                <a:solidFill>
                  <a:srgbClr val="0707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</a:rPr>
              <a:t>Example layout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7CD1DD-E2C7-D24E-AA1E-E1CBEAA9F758}"/>
              </a:ext>
            </a:extLst>
          </p:cNvPr>
          <p:cNvSpPr/>
          <p:nvPr userDrawn="1"/>
        </p:nvSpPr>
        <p:spPr>
          <a:xfrm>
            <a:off x="1401009" y="3147814"/>
            <a:ext cx="981593" cy="82303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r>
              <a:rPr lang="en-GB" sz="900" b="1" dirty="0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heading</a:t>
            </a:r>
          </a:p>
          <a:p>
            <a:endParaRPr lang="en-GB" sz="900" b="1" dirty="0">
              <a:solidFill>
                <a:srgbClr val="0707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  <a:tabLst/>
            </a:pPr>
            <a:r>
              <a:rPr lang="en-GB" sz="750" dirty="0">
                <a:solidFill>
                  <a:srgbClr val="5B7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Paragraph text to be inserted here</a:t>
            </a:r>
          </a:p>
          <a:p>
            <a:pPr marL="177800" indent="-85725">
              <a:buFont typeface="System Font"/>
              <a:buChar char="⁃"/>
              <a:tabLst/>
            </a:pPr>
            <a:r>
              <a:rPr lang="en-GB" sz="750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level 1 text inserted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505B62-587A-F042-9087-B922CEC63179}"/>
              </a:ext>
            </a:extLst>
          </p:cNvPr>
          <p:cNvSpPr/>
          <p:nvPr userDrawn="1"/>
        </p:nvSpPr>
        <p:spPr>
          <a:xfrm>
            <a:off x="432903" y="3147814"/>
            <a:ext cx="981593" cy="82303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r>
              <a:rPr lang="en-GB" sz="900" b="1" dirty="0">
                <a:solidFill>
                  <a:srgbClr val="0707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heading</a:t>
            </a:r>
          </a:p>
          <a:p>
            <a:endParaRPr lang="en-GB" sz="900" b="1" dirty="0">
              <a:solidFill>
                <a:srgbClr val="0707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  <a:tabLst/>
            </a:pPr>
            <a:r>
              <a:rPr lang="en-GB" sz="750" dirty="0">
                <a:solidFill>
                  <a:srgbClr val="5B7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Paragraph text to be inserted here</a:t>
            </a:r>
          </a:p>
          <a:p>
            <a:pPr marL="177800" indent="-85725">
              <a:buFont typeface="System Font"/>
              <a:buChar char="⁃"/>
              <a:tabLst/>
            </a:pPr>
            <a:r>
              <a:rPr lang="en-GB" sz="750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level 1 text inserted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73636E-1FCA-214D-9636-C0D6623C51CA}"/>
              </a:ext>
            </a:extLst>
          </p:cNvPr>
          <p:cNvSpPr/>
          <p:nvPr userDrawn="1"/>
        </p:nvSpPr>
        <p:spPr>
          <a:xfrm>
            <a:off x="404664" y="1469695"/>
            <a:ext cx="1267905" cy="19581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r>
              <a:rPr lang="en-GB" sz="800" b="1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Doughnut Chart Title</a:t>
            </a:r>
            <a:endParaRPr lang="en-GB" sz="800" dirty="0">
              <a:solidFill>
                <a:srgbClr val="0030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1B96B47-03B0-5742-83AD-A24314F808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1313" y="4613017"/>
            <a:ext cx="6192837" cy="92333"/>
          </a:xfrm>
          <a:prstGeom prst="rect">
            <a:avLst/>
          </a:prstGeom>
        </p:spPr>
        <p:txBody>
          <a:bodyPr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  <a:lvl2pPr>
              <a:defRPr sz="600" b="0">
                <a:solidFill>
                  <a:schemeClr val="tx1"/>
                </a:solidFill>
                <a:latin typeface="+mn-lt"/>
              </a:defRPr>
            </a:lvl2pPr>
            <a:lvl3pPr>
              <a:defRPr sz="600" b="0">
                <a:solidFill>
                  <a:schemeClr val="tx1"/>
                </a:solidFill>
                <a:latin typeface="+mn-lt"/>
              </a:defRPr>
            </a:lvl3pPr>
            <a:lvl4pPr>
              <a:defRPr sz="600" b="0">
                <a:solidFill>
                  <a:schemeClr val="tx1"/>
                </a:solidFill>
                <a:latin typeface="+mn-lt"/>
              </a:defRPr>
            </a:lvl4pPr>
            <a:lvl5pPr>
              <a:defRPr sz="6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AA8C8A7-A5C7-094E-B0DA-21BD4D7C859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01868263"/>
              </p:ext>
            </p:extLst>
          </p:nvPr>
        </p:nvGraphicFramePr>
        <p:xfrm>
          <a:off x="476672" y="1780685"/>
          <a:ext cx="2803881" cy="1582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CDCC13CB-8934-1442-8288-0B09697180F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01868263"/>
              </p:ext>
            </p:extLst>
          </p:nvPr>
        </p:nvGraphicFramePr>
        <p:xfrm>
          <a:off x="629072" y="1933085"/>
          <a:ext cx="2803881" cy="1582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Placeholder 10">
            <a:extLst>
              <a:ext uri="{FF2B5EF4-FFF2-40B4-BE49-F238E27FC236}">
                <a16:creationId xmlns:a16="http://schemas.microsoft.com/office/drawing/2014/main" id="{B2EF6F84-26B5-4843-B410-9ECD5955291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114863768"/>
              </p:ext>
            </p:extLst>
          </p:nvPr>
        </p:nvGraphicFramePr>
        <p:xfrm>
          <a:off x="3494088" y="1446213"/>
          <a:ext cx="3040062" cy="272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F8B7E50B-958E-014F-99AF-EB4AE53178F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19294223"/>
              </p:ext>
            </p:extLst>
          </p:nvPr>
        </p:nvGraphicFramePr>
        <p:xfrm>
          <a:off x="2430611" y="2132067"/>
          <a:ext cx="1059009" cy="106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617D4B02-3292-F84A-87FE-DB0AB8F645F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88139115"/>
              </p:ext>
            </p:extLst>
          </p:nvPr>
        </p:nvGraphicFramePr>
        <p:xfrm>
          <a:off x="3504369" y="1446910"/>
          <a:ext cx="3030842" cy="272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98128CD-A8D6-B74E-8542-90612C63194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21165140"/>
              </p:ext>
            </p:extLst>
          </p:nvPr>
        </p:nvGraphicFramePr>
        <p:xfrm>
          <a:off x="342000" y="1979667"/>
          <a:ext cx="1059009" cy="106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160E7AC2-77AB-5C45-8B63-1AB8C17E828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406933073"/>
              </p:ext>
            </p:extLst>
          </p:nvPr>
        </p:nvGraphicFramePr>
        <p:xfrm>
          <a:off x="1310106" y="1979667"/>
          <a:ext cx="1059009" cy="106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CD577B7C-20ED-F64C-AA82-C0960F3AF6A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85491590"/>
              </p:ext>
            </p:extLst>
          </p:nvPr>
        </p:nvGraphicFramePr>
        <p:xfrm>
          <a:off x="2278211" y="1979667"/>
          <a:ext cx="1059009" cy="106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88544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4F1CCAE-0576-0540-8CED-D016EBC63B7C}"/>
              </a:ext>
            </a:extLst>
          </p:cNvPr>
          <p:cNvSpPr/>
          <p:nvPr userDrawn="1"/>
        </p:nvSpPr>
        <p:spPr>
          <a:xfrm>
            <a:off x="6390100" y="4802322"/>
            <a:ext cx="143899" cy="14389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000" y="361560"/>
            <a:ext cx="6192000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2C1F23-49DB-3943-B865-E4658A9130B0}"/>
              </a:ext>
            </a:extLst>
          </p:cNvPr>
          <p:cNvCxnSpPr>
            <a:cxnSpLocks/>
          </p:cNvCxnSpPr>
          <p:nvPr userDrawn="1"/>
        </p:nvCxnSpPr>
        <p:spPr>
          <a:xfrm>
            <a:off x="0" y="6970"/>
            <a:ext cx="6858000" cy="0"/>
          </a:xfrm>
          <a:prstGeom prst="straightConnector1">
            <a:avLst/>
          </a:prstGeom>
          <a:ln w="22225" cmpd="sng">
            <a:solidFill>
              <a:srgbClr val="DF50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8B79CE-E024-DB4F-9FFE-7E3A90A22773}"/>
              </a:ext>
            </a:extLst>
          </p:cNvPr>
          <p:cNvSpPr txBox="1"/>
          <p:nvPr userDrawn="1"/>
        </p:nvSpPr>
        <p:spPr>
          <a:xfrm>
            <a:off x="6390101" y="4828104"/>
            <a:ext cx="143898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B2239-E152-4875-B9F4-26879965DA94}" type="slidenum">
              <a:rPr lang="en-GB" sz="600" smtClean="0">
                <a:solidFill>
                  <a:schemeClr val="bg1"/>
                </a:solidFill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Y" sz="6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859C6-BA08-4E4A-A546-CAFB3DDEF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999" y="1058863"/>
            <a:ext cx="6192000" cy="1944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50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40" r:id="rId2"/>
    <p:sldLayoutId id="2147483706" r:id="rId3"/>
    <p:sldLayoutId id="2147483667" r:id="rId4"/>
    <p:sldLayoutId id="2147483713" r:id="rId5"/>
    <p:sldLayoutId id="2147483688" r:id="rId6"/>
    <p:sldLayoutId id="2147483661" r:id="rId7"/>
    <p:sldLayoutId id="2147483739" r:id="rId8"/>
    <p:sldLayoutId id="2147483718" r:id="rId9"/>
    <p:sldLayoutId id="2147483719" r:id="rId10"/>
    <p:sldLayoutId id="2147483715" r:id="rId11"/>
    <p:sldLayoutId id="2147483717" r:id="rId12"/>
    <p:sldLayoutId id="2147483716" r:id="rId13"/>
    <p:sldLayoutId id="2147483737" r:id="rId14"/>
    <p:sldLayoutId id="2147483669" r:id="rId15"/>
    <p:sldLayoutId id="2147483714" r:id="rId16"/>
    <p:sldLayoutId id="2147483683" r:id="rId17"/>
    <p:sldLayoutId id="2147483710" r:id="rId18"/>
    <p:sldLayoutId id="2147483741" r:id="rId19"/>
  </p:sldLayoutIdLst>
  <p:hf hdr="0" dt="0"/>
  <p:txStyles>
    <p:titleStyle>
      <a:lvl1pPr algn="l" defTabSz="257168" rtl="0" eaLnBrk="1" latinLnBrk="0" hangingPunct="1">
        <a:spcBef>
          <a:spcPct val="0"/>
        </a:spcBef>
        <a:buNone/>
        <a:defRPr sz="1600" b="1" i="0" kern="1200" cap="none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257168" rtl="0" eaLnBrk="1" latinLnBrk="0" hangingPunct="1"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tabLst/>
        <a:defRPr sz="1200" b="1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25425" indent="-131763" algn="l" defTabSz="257168" rtl="0" eaLnBrk="1" latinLnBrk="0" hangingPunct="1"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57188" indent="-131763" algn="l" defTabSz="257168" rtl="0" eaLnBrk="1" latinLnBrk="0" hangingPunct="1">
        <a:spcBef>
          <a:spcPts val="0"/>
        </a:spcBef>
        <a:spcAft>
          <a:spcPts val="300"/>
        </a:spcAft>
        <a:buClr>
          <a:srgbClr val="5B7F95"/>
        </a:buClr>
        <a:buSzPct val="100000"/>
        <a:buFont typeface="Wingdings" pitchFamily="2" charset="2"/>
        <a:buChar char="§"/>
        <a:tabLst/>
        <a:defRPr sz="1200" b="0" i="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88950" indent="-131763" algn="l" defTabSz="257168" rtl="0" eaLnBrk="1" latinLnBrk="0" hangingPunct="1">
        <a:spcBef>
          <a:spcPts val="0"/>
        </a:spcBef>
        <a:spcAft>
          <a:spcPts val="300"/>
        </a:spcAft>
        <a:buClr>
          <a:srgbClr val="474848"/>
        </a:buClr>
        <a:buSzPct val="100000"/>
        <a:buFont typeface="System Font Regular"/>
        <a:buChar char="○"/>
        <a:tabLst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22300" indent="-133350" algn="l" defTabSz="257168" rtl="0" eaLnBrk="1" latinLnBrk="0" hangingPunct="1">
        <a:spcBef>
          <a:spcPts val="0"/>
        </a:spcBef>
        <a:spcAft>
          <a:spcPts val="300"/>
        </a:spcAft>
        <a:buClr>
          <a:srgbClr val="5B7F95"/>
        </a:buClr>
        <a:buSzPct val="80000"/>
        <a:buFont typeface="System Font Regular"/>
        <a:buChar char="□"/>
        <a:tabLst/>
        <a:defRPr sz="1200" b="0" i="0" kern="1200" baseline="0">
          <a:solidFill>
            <a:schemeClr val="accent2"/>
          </a:solidFill>
          <a:latin typeface="+mn-lt"/>
          <a:ea typeface="+mn-ea"/>
          <a:cs typeface="Times New Roman" panose="02020603050405020304" pitchFamily="18" charset="0"/>
        </a:defRPr>
      </a:lvl5pPr>
      <a:lvl6pPr marL="755650" indent="-128588" algn="l" defTabSz="257168" rtl="0" eaLnBrk="1" latinLnBrk="0" hangingPunct="1">
        <a:spcBef>
          <a:spcPts val="0"/>
        </a:spcBef>
        <a:spcAft>
          <a:spcPts val="300"/>
        </a:spcAft>
        <a:buClr>
          <a:srgbClr val="474848"/>
        </a:buClr>
        <a:buFont typeface="Apple Symbols" panose="02000000000000000000" pitchFamily="2" charset="-79"/>
        <a:buChar char="⦿"/>
        <a:tabLst>
          <a:tab pos="796925" algn="l"/>
        </a:tabLst>
        <a:defRPr sz="1200" kern="1200">
          <a:solidFill>
            <a:srgbClr val="474848"/>
          </a:solidFill>
          <a:latin typeface="+mn-lt"/>
          <a:ea typeface="+mn-ea"/>
          <a:cs typeface="+mn-cs"/>
        </a:defRPr>
      </a:lvl6pPr>
      <a:lvl7pPr marL="622300" indent="-130175" algn="l" defTabSz="257168" rtl="0" eaLnBrk="1" latinLnBrk="0" hangingPunct="1">
        <a:spcBef>
          <a:spcPts val="0"/>
        </a:spcBef>
        <a:spcAft>
          <a:spcPts val="300"/>
        </a:spcAft>
        <a:buClr>
          <a:srgbClr val="5B7F95"/>
        </a:buClr>
        <a:buFont typeface="System Font"/>
        <a:buChar char="⁃"/>
        <a:tabLst/>
        <a:defRPr sz="1050" kern="1200">
          <a:solidFill>
            <a:srgbClr val="5B7F95"/>
          </a:solidFill>
          <a:latin typeface="+mn-lt"/>
          <a:ea typeface="+mn-ea"/>
          <a:cs typeface="+mn-cs"/>
        </a:defRPr>
      </a:lvl7pPr>
      <a:lvl8pPr marL="404990" indent="-202495" algn="l" defTabSz="257168" rtl="0" eaLnBrk="1" latinLnBrk="0" hangingPunct="1">
        <a:spcBef>
          <a:spcPts val="0"/>
        </a:spcBef>
        <a:spcAft>
          <a:spcPts val="300"/>
        </a:spcAft>
        <a:buFont typeface="+mj-lt"/>
        <a:buAutoNum type="alphaLcPeriod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257168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10">
          <p15:clr>
            <a:srgbClr val="F26B43"/>
          </p15:clr>
        </p15:guide>
        <p15:guide id="3" pos="4116">
          <p15:clr>
            <a:srgbClr val="F26B43"/>
          </p15:clr>
        </p15:guide>
        <p15:guide id="4" pos="2119">
          <p15:clr>
            <a:srgbClr val="F26B43"/>
          </p15:clr>
        </p15:guide>
        <p15:guide id="5" pos="2205">
          <p15:clr>
            <a:srgbClr val="F26B43"/>
          </p15:clr>
        </p15:guide>
        <p15:guide id="6" orient="horz" pos="378">
          <p15:clr>
            <a:srgbClr val="F26B43"/>
          </p15:clr>
        </p15:guide>
        <p15:guide id="7" orient="horz" pos="667">
          <p15:clr>
            <a:srgbClr val="F26B43"/>
          </p15:clr>
        </p15:guide>
        <p15:guide id="9" orient="horz" pos="1892">
          <p15:clr>
            <a:srgbClr val="F26B43"/>
          </p15:clr>
        </p15:guide>
        <p15:guide id="10" orient="horz" pos="2964">
          <p15:clr>
            <a:srgbClr val="F26B43"/>
          </p15:clr>
        </p15:guide>
        <p15:guide id="11" pos="323">
          <p15:clr>
            <a:srgbClr val="F26B43"/>
          </p15:clr>
        </p15:guide>
        <p15:guide id="12" orient="horz" pos="2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em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vectura.co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6C649-945E-B94E-A6BF-59E9B8A8B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840" y="1297946"/>
            <a:ext cx="5043376" cy="1846659"/>
          </a:xfrm>
        </p:spPr>
        <p:txBody>
          <a:bodyPr/>
          <a:lstStyle/>
          <a:p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>Inhaled product development: fast-to-clinic approaches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endParaRPr lang="en-CY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69DE42-785E-A740-8CA6-12F73B2209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000" y="3219822"/>
            <a:ext cx="3743597" cy="9361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SzPct val="100000"/>
              <a:buFont typeface="Lucida Grande"/>
              <a:buNone/>
              <a:defRPr sz="1125" b="0" i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z="1400" dirty="0">
                <a:solidFill>
                  <a:schemeClr val="tx1"/>
                </a:solidFill>
              </a:rPr>
              <a:t>Sandy </a:t>
            </a:r>
            <a:r>
              <a:rPr lang="en-GB" sz="1400" dirty="0" smtClean="0">
                <a:solidFill>
                  <a:schemeClr val="tx1"/>
                </a:solidFill>
              </a:rPr>
              <a:t>Munro</a:t>
            </a:r>
          </a:p>
          <a:p>
            <a:r>
              <a:rPr lang="en-GB" sz="1400" dirty="0" smtClean="0">
                <a:solidFill>
                  <a:schemeClr val="tx1"/>
                </a:solidFill>
              </a:rPr>
              <a:t>SVP – Pharmaceutical Development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085184" y="16300"/>
            <a:ext cx="1766098" cy="79208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accent5"/>
                </a:solidFill>
              </a:rPr>
              <a:t>View as Slide Show for Audio</a:t>
            </a:r>
            <a:endParaRPr lang="en-GB" sz="1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2"/>
    </mc:Choice>
    <mc:Fallback xmlns="">
      <p:transition spd="slow" advTm="3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000" y="3599607"/>
            <a:ext cx="5607280" cy="615553"/>
          </a:xfrm>
        </p:spPr>
        <p:txBody>
          <a:bodyPr/>
          <a:lstStyle/>
          <a:p>
            <a:pPr lvl="0">
              <a:spcBef>
                <a:spcPts val="1200"/>
              </a:spcBef>
              <a:spcAft>
                <a:spcPts val="900"/>
              </a:spcAft>
              <a:buClr>
                <a:srgbClr val="E04F39"/>
              </a:buClr>
              <a:buSzPct val="100000"/>
              <a:defRPr/>
            </a:pPr>
            <a:r>
              <a:rPr lang="en-GB" dirty="0"/>
              <a:t>Key platform technology decisions during a programme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7"/>
    </mc:Choice>
    <mc:Fallback xmlns="">
      <p:transition spd="slow" advTm="24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001" y="189261"/>
            <a:ext cx="6192150" cy="738664"/>
          </a:xfrm>
        </p:spPr>
        <p:txBody>
          <a:bodyPr/>
          <a:lstStyle/>
          <a:p>
            <a:r>
              <a:rPr lang="en-GB" dirty="0">
                <a:solidFill>
                  <a:srgbClr val="003057"/>
                </a:solidFill>
              </a:rPr>
              <a:t>Not necessarily one platform choice for the duration of a </a:t>
            </a:r>
            <a:r>
              <a:rPr lang="en-GB" dirty="0" smtClean="0">
                <a:solidFill>
                  <a:srgbClr val="003057"/>
                </a:solidFill>
              </a:rPr>
              <a:t>programme - making</a:t>
            </a:r>
            <a:r>
              <a:rPr lang="en-GB" dirty="0" smtClean="0"/>
              <a:t> </a:t>
            </a:r>
            <a:r>
              <a:rPr lang="en-GB" dirty="0"/>
              <a:t>informed choices can save time, </a:t>
            </a:r>
            <a:r>
              <a:rPr lang="en-GB" dirty="0" smtClean="0"/>
              <a:t>money and reduce risk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334318" y="1068333"/>
            <a:ext cx="6192305" cy="999362"/>
            <a:chOff x="332847" y="1467477"/>
            <a:chExt cx="6192305" cy="1248289"/>
          </a:xfrm>
        </p:grpSpPr>
        <p:sp>
          <p:nvSpPr>
            <p:cNvPr id="7" name="Rounded Rectangle 6"/>
            <p:cNvSpPr/>
            <p:nvPr/>
          </p:nvSpPr>
          <p:spPr>
            <a:xfrm>
              <a:off x="1567101" y="1842629"/>
              <a:ext cx="1933908" cy="3456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rgbClr val="003057"/>
                  </a:solidFill>
                </a:rPr>
                <a:t>Target engagement &amp; efficacy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510712" y="1842628"/>
              <a:ext cx="1981900" cy="3456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>
                  <a:solidFill>
                    <a:srgbClr val="003057"/>
                  </a:solidFill>
                </a:rPr>
                <a:t>Commercial-ready platform</a:t>
              </a:r>
              <a:endParaRPr lang="en-GB" sz="900" dirty="0">
                <a:solidFill>
                  <a:srgbClr val="003057"/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509840" y="1842629"/>
              <a:ext cx="1015312" cy="3456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93248">
                <a:spcAft>
                  <a:spcPts val="400"/>
                </a:spcAft>
              </a:pPr>
              <a:r>
                <a:rPr lang="en-GB" sz="900" dirty="0">
                  <a:solidFill>
                    <a:srgbClr val="003057"/>
                  </a:solidFill>
                </a:rPr>
                <a:t>Lifecycle management 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32847" y="1842629"/>
              <a:ext cx="1224551" cy="3456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rgbClr val="003057"/>
                  </a:solidFill>
                </a:rPr>
                <a:t>Speed &amp; </a:t>
              </a:r>
              <a:r>
                <a:rPr lang="en-GB" sz="900" dirty="0" smtClean="0">
                  <a:solidFill>
                    <a:srgbClr val="003057"/>
                  </a:solidFill>
                </a:rPr>
                <a:t>cost</a:t>
              </a:r>
              <a:endParaRPr lang="en-GB" sz="900" dirty="0">
                <a:solidFill>
                  <a:srgbClr val="003057"/>
                </a:solidFill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310244" y="2197538"/>
              <a:ext cx="1235235" cy="51822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rgbClr val="003057"/>
                  </a:solidFill>
                </a:rPr>
                <a:t>Dosing </a:t>
              </a:r>
              <a:r>
                <a:rPr lang="en-GB" sz="900" dirty="0" smtClean="0">
                  <a:solidFill>
                    <a:srgbClr val="003057"/>
                  </a:solidFill>
                </a:rPr>
                <a:t>flexibility &amp; confidence of desired deposition</a:t>
              </a:r>
              <a:endParaRPr lang="en-GB" sz="900" dirty="0">
                <a:solidFill>
                  <a:srgbClr val="003057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569469" y="2196094"/>
              <a:ext cx="2923143" cy="3456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rgbClr val="003057"/>
                  </a:solidFill>
                </a:rPr>
                <a:t>Scalability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CF61E15-89A5-472A-B897-11D5D5FFA497}"/>
                </a:ext>
              </a:extLst>
            </p:cNvPr>
            <p:cNvGrpSpPr/>
            <p:nvPr/>
          </p:nvGrpSpPr>
          <p:grpSpPr>
            <a:xfrm>
              <a:off x="332848" y="1467477"/>
              <a:ext cx="6192304" cy="360000"/>
              <a:chOff x="332848" y="4194327"/>
              <a:chExt cx="6192304" cy="360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6027728-894B-409E-BCA1-8D112B4584AB}"/>
                  </a:ext>
                </a:extLst>
              </p:cNvPr>
              <p:cNvGrpSpPr/>
              <p:nvPr/>
            </p:nvGrpSpPr>
            <p:grpSpPr>
              <a:xfrm>
                <a:off x="332848" y="4194327"/>
                <a:ext cx="6192304" cy="360000"/>
                <a:chOff x="332848" y="4194327"/>
                <a:chExt cx="6192304" cy="360000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6F77980F-ACE0-42CD-99D1-E6CFA9545624}"/>
                    </a:ext>
                  </a:extLst>
                </p:cNvPr>
                <p:cNvSpPr txBox="1"/>
                <p:nvPr/>
              </p:nvSpPr>
              <p:spPr>
                <a:xfrm>
                  <a:off x="1365389" y="4194327"/>
                  <a:ext cx="1029600" cy="360000"/>
                </a:xfrm>
                <a:prstGeom prst="rect">
                  <a:avLst/>
                </a:prstGeom>
                <a:solidFill>
                  <a:srgbClr val="003057">
                    <a:alpha val="80000"/>
                  </a:srgbClr>
                </a:solidFill>
              </p:spPr>
              <p:txBody>
                <a:bodyPr wrap="square" rtlCol="0" anchor="ctr" anchorCtr="0">
                  <a:no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ZA" sz="700" b="1" dirty="0">
                      <a:solidFill>
                        <a:prstClr val="white"/>
                      </a:solidFill>
                    </a:rPr>
                    <a:t>Phase I</a:t>
                  </a:r>
                  <a:endParaRPr lang="en-GB" sz="7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3F251FC-6463-462A-9526-545A18D22A15}"/>
                    </a:ext>
                  </a:extLst>
                </p:cNvPr>
                <p:cNvSpPr txBox="1"/>
                <p:nvPr/>
              </p:nvSpPr>
              <p:spPr>
                <a:xfrm>
                  <a:off x="2397930" y="4194327"/>
                  <a:ext cx="1029600" cy="360000"/>
                </a:xfrm>
                <a:prstGeom prst="rect">
                  <a:avLst/>
                </a:prstGeom>
                <a:solidFill>
                  <a:srgbClr val="003057">
                    <a:alpha val="85000"/>
                  </a:srgbClr>
                </a:solidFill>
              </p:spPr>
              <p:txBody>
                <a:bodyPr wrap="square" rtlCol="0" anchor="ctr" anchorCtr="0">
                  <a:no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ZA" sz="700" b="1" dirty="0">
                      <a:solidFill>
                        <a:prstClr val="white"/>
                      </a:solidFill>
                    </a:rPr>
                    <a:t>Phase II</a:t>
                  </a:r>
                  <a:endParaRPr lang="en-GB" sz="7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0A87975-2FAC-47EA-A390-78F35D0B170E}"/>
                    </a:ext>
                  </a:extLst>
                </p:cNvPr>
                <p:cNvSpPr txBox="1"/>
                <p:nvPr/>
              </p:nvSpPr>
              <p:spPr>
                <a:xfrm>
                  <a:off x="3430471" y="4194327"/>
                  <a:ext cx="1029600" cy="360000"/>
                </a:xfrm>
                <a:prstGeom prst="rect">
                  <a:avLst/>
                </a:prstGeom>
                <a:solidFill>
                  <a:srgbClr val="003057">
                    <a:alpha val="90000"/>
                  </a:srgbClr>
                </a:solidFill>
              </p:spPr>
              <p:txBody>
                <a:bodyPr wrap="square" lIns="90000" tIns="0" rIns="0" bIns="0" rtlCol="0" anchor="ctr" anchorCtr="0">
                  <a:no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ZA" sz="700" b="1" dirty="0">
                      <a:solidFill>
                        <a:prstClr val="white"/>
                      </a:solidFill>
                    </a:rPr>
                    <a:t>Phase III</a:t>
                  </a:r>
                  <a:endParaRPr lang="en-GB" sz="7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63B9D00-98EC-4834-B581-D06C6F440C5A}"/>
                    </a:ext>
                  </a:extLst>
                </p:cNvPr>
                <p:cNvSpPr txBox="1"/>
                <p:nvPr/>
              </p:nvSpPr>
              <p:spPr>
                <a:xfrm>
                  <a:off x="4463012" y="4194327"/>
                  <a:ext cx="1029600" cy="360000"/>
                </a:xfrm>
                <a:prstGeom prst="rect">
                  <a:avLst/>
                </a:prstGeom>
                <a:solidFill>
                  <a:srgbClr val="003057">
                    <a:alpha val="95000"/>
                  </a:srgbClr>
                </a:solidFill>
              </p:spPr>
              <p:txBody>
                <a:bodyPr wrap="square" rtlCol="0" anchor="ctr" anchorCtr="0">
                  <a:no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ZA" sz="700" b="1" dirty="0">
                      <a:solidFill>
                        <a:prstClr val="white"/>
                      </a:solidFill>
                    </a:rPr>
                    <a:t>Regulatory 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en-ZA" sz="700" b="1" dirty="0">
                      <a:solidFill>
                        <a:prstClr val="white"/>
                      </a:solidFill>
                    </a:rPr>
                    <a:t>approval</a:t>
                  </a:r>
                  <a:endParaRPr lang="en-GB" sz="7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D67298A-573E-41DC-AB97-7B81BC43E683}"/>
                    </a:ext>
                  </a:extLst>
                </p:cNvPr>
                <p:cNvSpPr txBox="1"/>
                <p:nvPr/>
              </p:nvSpPr>
              <p:spPr>
                <a:xfrm>
                  <a:off x="5495552" y="4194327"/>
                  <a:ext cx="1029600" cy="360000"/>
                </a:xfrm>
                <a:prstGeom prst="rect">
                  <a:avLst/>
                </a:prstGeom>
                <a:solidFill>
                  <a:srgbClr val="003057"/>
                </a:solidFill>
              </p:spPr>
              <p:txBody>
                <a:bodyPr wrap="square" lIns="90000" tIns="0" rIns="0" bIns="0" rtlCol="0" anchor="ctr" anchorCtr="0">
                  <a:no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ZA" sz="700" b="1" dirty="0">
                      <a:solidFill>
                        <a:prstClr val="white"/>
                      </a:solidFill>
                    </a:rPr>
                    <a:t>Commercial</a:t>
                  </a:r>
                  <a:r>
                    <a:rPr lang="en-GB" sz="700" b="1" dirty="0" err="1">
                      <a:solidFill>
                        <a:prstClr val="white"/>
                      </a:solidFill>
                    </a:rPr>
                    <a:t>isation</a:t>
                  </a:r>
                  <a:endParaRPr lang="en-ZA" sz="7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E280ED5-F438-492E-BF3B-9A5473E64EBF}"/>
                    </a:ext>
                  </a:extLst>
                </p:cNvPr>
                <p:cNvSpPr txBox="1"/>
                <p:nvPr/>
              </p:nvSpPr>
              <p:spPr>
                <a:xfrm>
                  <a:off x="332848" y="4194327"/>
                  <a:ext cx="1029600" cy="360000"/>
                </a:xfrm>
                <a:prstGeom prst="rect">
                  <a:avLst/>
                </a:prstGeom>
                <a:solidFill>
                  <a:srgbClr val="003057">
                    <a:alpha val="75000"/>
                  </a:srgbClr>
                </a:solidFill>
              </p:spPr>
              <p:txBody>
                <a:bodyPr wrap="square" rtlCol="0" anchor="ctr" anchorCtr="0">
                  <a:no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ZA" sz="700" b="1" dirty="0">
                      <a:solidFill>
                        <a:schemeClr val="bg1"/>
                      </a:solidFill>
                    </a:rPr>
                    <a:t>Pre-clinical development</a:t>
                  </a:r>
                  <a:endParaRPr lang="en-GB" sz="7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3" name="Flowchart: Decision 61">
                <a:extLst>
                  <a:ext uri="{FF2B5EF4-FFF2-40B4-BE49-F238E27FC236}">
                    <a16:creationId xmlns:a16="http://schemas.microsoft.com/office/drawing/2014/main" id="{18CF4978-073A-4744-9C48-B9D778E11B1B}"/>
                  </a:ext>
                </a:extLst>
              </p:cNvPr>
              <p:cNvSpPr/>
              <p:nvPr/>
            </p:nvSpPr>
            <p:spPr>
              <a:xfrm>
                <a:off x="1232220" y="4329327"/>
                <a:ext cx="72000" cy="90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5000"/>
                  <a:gd name="connsiteY0" fmla="*/ 10000 h 10000"/>
                  <a:gd name="connsiteX1" fmla="*/ 0 w 5000"/>
                  <a:gd name="connsiteY1" fmla="*/ 0 h 10000"/>
                  <a:gd name="connsiteX2" fmla="*/ 5000 w 5000"/>
                  <a:gd name="connsiteY2" fmla="*/ 5000 h 10000"/>
                  <a:gd name="connsiteX3" fmla="*/ 0 w 5000"/>
                  <a:gd name="connsiteY3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0" h="10000">
                    <a:moveTo>
                      <a:pt x="0" y="10000"/>
                    </a:moveTo>
                    <a:lnTo>
                      <a:pt x="0" y="0"/>
                    </a:lnTo>
                    <a:lnTo>
                      <a:pt x="5000" y="5000"/>
                    </a:lnTo>
                    <a:lnTo>
                      <a:pt x="0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44" name="Flowchart: Decision 61">
                <a:extLst>
                  <a:ext uri="{FF2B5EF4-FFF2-40B4-BE49-F238E27FC236}">
                    <a16:creationId xmlns:a16="http://schemas.microsoft.com/office/drawing/2014/main" id="{F929449E-5AAD-4628-AE71-75474B6720C0}"/>
                  </a:ext>
                </a:extLst>
              </p:cNvPr>
              <p:cNvSpPr/>
              <p:nvPr/>
            </p:nvSpPr>
            <p:spPr>
              <a:xfrm>
                <a:off x="2260178" y="4329327"/>
                <a:ext cx="72000" cy="90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5000"/>
                  <a:gd name="connsiteY0" fmla="*/ 10000 h 10000"/>
                  <a:gd name="connsiteX1" fmla="*/ 0 w 5000"/>
                  <a:gd name="connsiteY1" fmla="*/ 0 h 10000"/>
                  <a:gd name="connsiteX2" fmla="*/ 5000 w 5000"/>
                  <a:gd name="connsiteY2" fmla="*/ 5000 h 10000"/>
                  <a:gd name="connsiteX3" fmla="*/ 0 w 5000"/>
                  <a:gd name="connsiteY3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0" h="10000">
                    <a:moveTo>
                      <a:pt x="0" y="10000"/>
                    </a:moveTo>
                    <a:lnTo>
                      <a:pt x="0" y="0"/>
                    </a:lnTo>
                    <a:lnTo>
                      <a:pt x="5000" y="5000"/>
                    </a:lnTo>
                    <a:lnTo>
                      <a:pt x="0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45" name="Flowchart: Decision 61">
                <a:extLst>
                  <a:ext uri="{FF2B5EF4-FFF2-40B4-BE49-F238E27FC236}">
                    <a16:creationId xmlns:a16="http://schemas.microsoft.com/office/drawing/2014/main" id="{CE499241-E37F-4191-9837-48A8AFF141A6}"/>
                  </a:ext>
                </a:extLst>
              </p:cNvPr>
              <p:cNvSpPr/>
              <p:nvPr/>
            </p:nvSpPr>
            <p:spPr>
              <a:xfrm>
                <a:off x="3288136" y="4329327"/>
                <a:ext cx="72000" cy="90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5000"/>
                  <a:gd name="connsiteY0" fmla="*/ 10000 h 10000"/>
                  <a:gd name="connsiteX1" fmla="*/ 0 w 5000"/>
                  <a:gd name="connsiteY1" fmla="*/ 0 h 10000"/>
                  <a:gd name="connsiteX2" fmla="*/ 5000 w 5000"/>
                  <a:gd name="connsiteY2" fmla="*/ 5000 h 10000"/>
                  <a:gd name="connsiteX3" fmla="*/ 0 w 5000"/>
                  <a:gd name="connsiteY3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0" h="10000">
                    <a:moveTo>
                      <a:pt x="0" y="10000"/>
                    </a:moveTo>
                    <a:lnTo>
                      <a:pt x="0" y="0"/>
                    </a:lnTo>
                    <a:lnTo>
                      <a:pt x="5000" y="5000"/>
                    </a:lnTo>
                    <a:lnTo>
                      <a:pt x="0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46" name="Flowchart: Decision 61">
                <a:extLst>
                  <a:ext uri="{FF2B5EF4-FFF2-40B4-BE49-F238E27FC236}">
                    <a16:creationId xmlns:a16="http://schemas.microsoft.com/office/drawing/2014/main" id="{F0A4DB95-6636-4527-87EC-D3F4AE202159}"/>
                  </a:ext>
                </a:extLst>
              </p:cNvPr>
              <p:cNvSpPr/>
              <p:nvPr/>
            </p:nvSpPr>
            <p:spPr>
              <a:xfrm>
                <a:off x="4316094" y="4329327"/>
                <a:ext cx="72000" cy="90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5000"/>
                  <a:gd name="connsiteY0" fmla="*/ 10000 h 10000"/>
                  <a:gd name="connsiteX1" fmla="*/ 0 w 5000"/>
                  <a:gd name="connsiteY1" fmla="*/ 0 h 10000"/>
                  <a:gd name="connsiteX2" fmla="*/ 5000 w 5000"/>
                  <a:gd name="connsiteY2" fmla="*/ 5000 h 10000"/>
                  <a:gd name="connsiteX3" fmla="*/ 0 w 5000"/>
                  <a:gd name="connsiteY3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0" h="10000">
                    <a:moveTo>
                      <a:pt x="0" y="10000"/>
                    </a:moveTo>
                    <a:lnTo>
                      <a:pt x="0" y="0"/>
                    </a:lnTo>
                    <a:lnTo>
                      <a:pt x="5000" y="5000"/>
                    </a:lnTo>
                    <a:lnTo>
                      <a:pt x="0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47" name="Flowchart: Decision 61">
                <a:extLst>
                  <a:ext uri="{FF2B5EF4-FFF2-40B4-BE49-F238E27FC236}">
                    <a16:creationId xmlns:a16="http://schemas.microsoft.com/office/drawing/2014/main" id="{F42E81A7-B488-416D-BBA3-3B6ADA588803}"/>
                  </a:ext>
                </a:extLst>
              </p:cNvPr>
              <p:cNvSpPr/>
              <p:nvPr/>
            </p:nvSpPr>
            <p:spPr>
              <a:xfrm>
                <a:off x="5344053" y="4329327"/>
                <a:ext cx="72000" cy="90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5000"/>
                  <a:gd name="connsiteY0" fmla="*/ 10000 h 10000"/>
                  <a:gd name="connsiteX1" fmla="*/ 0 w 5000"/>
                  <a:gd name="connsiteY1" fmla="*/ 0 h 10000"/>
                  <a:gd name="connsiteX2" fmla="*/ 5000 w 5000"/>
                  <a:gd name="connsiteY2" fmla="*/ 5000 h 10000"/>
                  <a:gd name="connsiteX3" fmla="*/ 0 w 5000"/>
                  <a:gd name="connsiteY3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0" h="10000">
                    <a:moveTo>
                      <a:pt x="0" y="10000"/>
                    </a:moveTo>
                    <a:lnTo>
                      <a:pt x="0" y="0"/>
                    </a:lnTo>
                    <a:lnTo>
                      <a:pt x="5000" y="5000"/>
                    </a:lnTo>
                    <a:lnTo>
                      <a:pt x="0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</p:grpSp>
        <p:sp>
          <p:nvSpPr>
            <p:cNvPr id="25" name="Rounded Rectangle 36"/>
            <p:cNvSpPr/>
            <p:nvPr/>
          </p:nvSpPr>
          <p:spPr>
            <a:xfrm>
              <a:off x="5509840" y="2196093"/>
              <a:ext cx="1015312" cy="3456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93248">
                <a:spcAft>
                  <a:spcPts val="400"/>
                </a:spcAft>
              </a:pPr>
              <a:r>
                <a:rPr lang="en-GB" sz="900" dirty="0" smtClean="0">
                  <a:solidFill>
                    <a:srgbClr val="003057"/>
                  </a:solidFill>
                </a:rPr>
                <a:t>Continuous </a:t>
              </a:r>
              <a:r>
                <a:rPr lang="en-GB" sz="900" dirty="0">
                  <a:solidFill>
                    <a:srgbClr val="003057"/>
                  </a:solidFill>
                </a:rPr>
                <a:t>improvement </a:t>
              </a:r>
            </a:p>
          </p:txBody>
        </p:sp>
      </p:grpSp>
      <p:pic>
        <p:nvPicPr>
          <p:cNvPr id="444" name="Picture 4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40" y="2067694"/>
            <a:ext cx="1457070" cy="877900"/>
          </a:xfrm>
          <a:prstGeom prst="rect">
            <a:avLst/>
          </a:prstGeom>
        </p:spPr>
      </p:pic>
      <p:pic>
        <p:nvPicPr>
          <p:cNvPr id="445" name="Picture 44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13" y="2841729"/>
            <a:ext cx="813695" cy="107524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333649" y="2501947"/>
            <a:ext cx="4047679" cy="0"/>
          </a:xfrm>
          <a:prstGeom prst="straightConnector1">
            <a:avLst/>
          </a:prstGeom>
          <a:ln w="25400" cmpd="sng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628800" y="2787172"/>
            <a:ext cx="704849" cy="324036"/>
          </a:xfrm>
          <a:prstGeom prst="straightConnector1">
            <a:avLst/>
          </a:prstGeom>
          <a:ln w="25400" cmpd="sng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325607" y="3379349"/>
            <a:ext cx="3091721" cy="0"/>
          </a:xfrm>
          <a:prstGeom prst="straightConnector1">
            <a:avLst/>
          </a:prstGeom>
          <a:ln w="25400" cmpd="sng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803896" y="3906612"/>
            <a:ext cx="543018" cy="237114"/>
          </a:xfrm>
          <a:prstGeom prst="straightConnector1">
            <a:avLst/>
          </a:prstGeom>
          <a:ln w="25400" cmpd="sng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411413" y="4371348"/>
            <a:ext cx="3969915" cy="0"/>
          </a:xfrm>
          <a:prstGeom prst="straightConnector1">
            <a:avLst/>
          </a:prstGeom>
          <a:ln w="25400" cmpd="sng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000" b="-1291"/>
          <a:stretch/>
        </p:blipFill>
        <p:spPr>
          <a:xfrm>
            <a:off x="502604" y="3272699"/>
            <a:ext cx="887978" cy="12678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12"/>
    </mc:Choice>
    <mc:Fallback xmlns="">
      <p:transition spd="slow" advTm="18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Typical approach for a fast-to-clinic development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000" b="-1291"/>
          <a:stretch/>
        </p:blipFill>
        <p:spPr>
          <a:xfrm>
            <a:off x="4790182" y="3795886"/>
            <a:ext cx="799058" cy="1140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85760">
            <a:off x="892529" y="1677298"/>
            <a:ext cx="1247015" cy="7513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8097" y="882526"/>
            <a:ext cx="5184576" cy="13002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400" b="1" dirty="0" smtClean="0">
                <a:solidFill>
                  <a:srgbClr val="003057"/>
                </a:solidFill>
              </a:rPr>
              <a:t>Smart </a:t>
            </a:r>
            <a:r>
              <a:rPr lang="en-US" sz="1400" b="1" dirty="0" err="1" smtClean="0">
                <a:solidFill>
                  <a:srgbClr val="003057"/>
                </a:solidFill>
              </a:rPr>
              <a:t>Nebuliser</a:t>
            </a:r>
            <a:r>
              <a:rPr lang="en-US" sz="1400" b="1" dirty="0" smtClean="0">
                <a:solidFill>
                  <a:srgbClr val="003057"/>
                </a:solidFill>
              </a:rPr>
              <a:t> </a:t>
            </a:r>
          </a:p>
          <a:p>
            <a:pPr lvl="0" defTabSz="257168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1100" dirty="0" smtClean="0"/>
              <a:t>High </a:t>
            </a:r>
            <a:r>
              <a:rPr lang="en-GB" sz="1100" dirty="0"/>
              <a:t>lung deposition including to the small airways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100" dirty="0"/>
              <a:t>Able to accommodate very broad dose range (micrograms to 10s of milligrams</a:t>
            </a:r>
            <a:r>
              <a:rPr lang="en-GB" sz="1100" dirty="0" smtClean="0"/>
              <a:t>)</a:t>
            </a:r>
            <a:endParaRPr lang="en-US" sz="1100" b="1" dirty="0">
              <a:solidFill>
                <a:srgbClr val="003057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GB" sz="1100" dirty="0" smtClean="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GB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538097" y="3629075"/>
            <a:ext cx="4043031" cy="1156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b="1" dirty="0">
                <a:solidFill>
                  <a:srgbClr val="003057"/>
                </a:solidFill>
              </a:rPr>
              <a:t>Capsule </a:t>
            </a:r>
            <a:r>
              <a:rPr lang="en-US" sz="1400" b="1" dirty="0" smtClean="0">
                <a:solidFill>
                  <a:srgbClr val="003057"/>
                </a:solidFill>
              </a:rPr>
              <a:t>Dry Powder Inhaler 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100" dirty="0" smtClean="0"/>
              <a:t>Suitable </a:t>
            </a:r>
            <a:r>
              <a:rPr lang="en-GB" sz="1100" dirty="0"/>
              <a:t>for </a:t>
            </a:r>
            <a:r>
              <a:rPr lang="en-GB" sz="1100" dirty="0" smtClean="0"/>
              <a:t>lactose </a:t>
            </a:r>
            <a:r>
              <a:rPr lang="en-GB" sz="1100" dirty="0"/>
              <a:t>blends and </a:t>
            </a:r>
            <a:r>
              <a:rPr lang="en-GB" sz="1100" dirty="0" smtClean="0"/>
              <a:t>spray-dried formulations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100" dirty="0" smtClean="0"/>
              <a:t>Moderate </a:t>
            </a:r>
            <a:r>
              <a:rPr lang="en-GB" sz="1100" dirty="0"/>
              <a:t>lung deposition </a:t>
            </a:r>
            <a:endParaRPr lang="en-GB" sz="1100" dirty="0" smtClean="0"/>
          </a:p>
          <a:p>
            <a:pPr lvl="0" defTabSz="257168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1100" dirty="0" smtClean="0"/>
              <a:t>Flexible </a:t>
            </a:r>
            <a:r>
              <a:rPr lang="en-GB" sz="1100" dirty="0"/>
              <a:t>dosing </a:t>
            </a:r>
            <a:r>
              <a:rPr lang="en-GB" sz="1100" dirty="0" smtClean="0"/>
              <a:t>(multiple fill weights and/or multiple capsules</a:t>
            </a:r>
            <a:r>
              <a:rPr lang="en-GB" sz="1100" dirty="0"/>
              <a:t>)</a:t>
            </a:r>
            <a:endParaRPr lang="en-GB" sz="1100" dirty="0" smtClean="0"/>
          </a:p>
          <a:p>
            <a:endParaRPr lang="en-GB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2290832" y="2577252"/>
            <a:ext cx="4215752" cy="9244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100" b="1" dirty="0" smtClean="0">
                <a:solidFill>
                  <a:srgbClr val="003057"/>
                </a:solidFill>
              </a:rPr>
              <a:t>AKITA</a:t>
            </a:r>
            <a:r>
              <a:rPr lang="en-US" sz="1100" b="1" baseline="30000" dirty="0" smtClean="0">
                <a:solidFill>
                  <a:srgbClr val="003057"/>
                </a:solidFill>
              </a:rPr>
              <a:t>®</a:t>
            </a:r>
            <a:r>
              <a:rPr lang="en-US" sz="1100" b="1" dirty="0" smtClean="0">
                <a:solidFill>
                  <a:srgbClr val="003057"/>
                </a:solidFill>
              </a:rPr>
              <a:t> JET NEBULISER</a:t>
            </a:r>
          </a:p>
          <a:p>
            <a:pPr>
              <a:spcBef>
                <a:spcPts val="600"/>
              </a:spcBef>
            </a:pPr>
            <a:r>
              <a:rPr lang="en-GB" sz="1100" dirty="0" smtClean="0"/>
              <a:t>Suitable </a:t>
            </a:r>
            <a:r>
              <a:rPr lang="en-GB" sz="1100" dirty="0"/>
              <a:t>for </a:t>
            </a:r>
            <a:r>
              <a:rPr lang="en-GB" sz="1100" dirty="0" smtClean="0"/>
              <a:t>small </a:t>
            </a:r>
            <a:r>
              <a:rPr lang="en-GB" sz="1100" dirty="0"/>
              <a:t>molecules and some biologics, formulated as solutions or </a:t>
            </a:r>
            <a:r>
              <a:rPr lang="en-GB" sz="1100" dirty="0" smtClean="0"/>
              <a:t>suspensions</a:t>
            </a:r>
            <a:endParaRPr lang="en-GB" sz="1100" dirty="0"/>
          </a:p>
          <a:p>
            <a:pPr>
              <a:spcBef>
                <a:spcPts val="600"/>
              </a:spcBef>
            </a:pPr>
            <a:r>
              <a:rPr lang="en-GB" sz="1100" dirty="0" smtClean="0"/>
              <a:t>Potential as multi-patient device in hospital setting</a:t>
            </a:r>
          </a:p>
          <a:p>
            <a:endParaRPr lang="en-GB" sz="1100" dirty="0"/>
          </a:p>
          <a:p>
            <a:r>
              <a:rPr lang="en-US" sz="1100" b="1" dirty="0" smtClean="0">
                <a:solidFill>
                  <a:srgbClr val="003057"/>
                </a:solidFill>
              </a:rPr>
              <a:t> </a:t>
            </a:r>
            <a:endParaRPr lang="en-US" sz="1100" b="1" dirty="0">
              <a:solidFill>
                <a:srgbClr val="003057"/>
              </a:solidFill>
            </a:endParaRPr>
          </a:p>
          <a:p>
            <a:endParaRPr lang="en-GB" sz="1100" dirty="0" smtClean="0"/>
          </a:p>
          <a:p>
            <a:endParaRPr lang="en-GB" sz="11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3" y="2475988"/>
            <a:ext cx="788020" cy="10413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90832" y="1673859"/>
            <a:ext cx="4345457" cy="750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100" b="1" dirty="0" smtClean="0">
                <a:solidFill>
                  <a:srgbClr val="003057"/>
                </a:solidFill>
              </a:rPr>
              <a:t>FOX</a:t>
            </a:r>
            <a:r>
              <a:rPr lang="en-US" sz="1100" b="1" baseline="30000" dirty="0" smtClean="0">
                <a:solidFill>
                  <a:srgbClr val="003057"/>
                </a:solidFill>
              </a:rPr>
              <a:t>® </a:t>
            </a:r>
            <a:r>
              <a:rPr lang="en-US" sz="1100" b="1" dirty="0" smtClean="0">
                <a:solidFill>
                  <a:srgbClr val="003057"/>
                </a:solidFill>
              </a:rPr>
              <a:t>VIBRATING MESH NEBULISER</a:t>
            </a:r>
          </a:p>
          <a:p>
            <a:pPr>
              <a:spcBef>
                <a:spcPts val="600"/>
              </a:spcBef>
            </a:pPr>
            <a:r>
              <a:rPr lang="en-GB" sz="1100" dirty="0" smtClean="0"/>
              <a:t>Suitable </a:t>
            </a:r>
            <a:r>
              <a:rPr lang="en-GB" sz="1100" dirty="0"/>
              <a:t>for small molecules and biologics, formulated as solutions or </a:t>
            </a:r>
            <a:r>
              <a:rPr lang="en-GB" sz="1100" dirty="0" err="1" smtClean="0"/>
              <a:t>nano</a:t>
            </a:r>
            <a:r>
              <a:rPr lang="en-GB" sz="1100" dirty="0" smtClean="0"/>
              <a:t>-suspensions</a:t>
            </a:r>
          </a:p>
          <a:p>
            <a:endParaRPr lang="en-GB" sz="1100" dirty="0" smtClean="0"/>
          </a:p>
          <a:p>
            <a:endParaRPr lang="en-GB" sz="1100" dirty="0"/>
          </a:p>
        </p:txBody>
      </p:sp>
      <p:sp>
        <p:nvSpPr>
          <p:cNvPr id="14" name="TextBox 13"/>
          <p:cNvSpPr txBox="1">
            <a:spLocks noChangeAspect="1"/>
          </p:cNvSpPr>
          <p:nvPr/>
        </p:nvSpPr>
        <p:spPr>
          <a:xfrm>
            <a:off x="175384" y="889055"/>
            <a:ext cx="314543" cy="3145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GB" sz="1050" b="1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223554" y="3646782"/>
            <a:ext cx="314543" cy="3145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GB" sz="1050" b="1" dirty="0">
              <a:solidFill>
                <a:prstClr val="white"/>
              </a:solidFill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20"/>
    </mc:Choice>
    <mc:Fallback xmlns="">
      <p:transition spd="slow" advTm="12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000" y="3544220"/>
            <a:ext cx="4959208" cy="923330"/>
          </a:xfrm>
        </p:spPr>
        <p:txBody>
          <a:bodyPr/>
          <a:lstStyle/>
          <a:p>
            <a:r>
              <a:rPr lang="en-GB" dirty="0" smtClean="0"/>
              <a:t>Case Study: Smart </a:t>
            </a:r>
            <a:r>
              <a:rPr lang="en-GB" dirty="0"/>
              <a:t>nebulisation for a cost effective, fast-to-clinic development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9"/>
    </mc:Choice>
    <mc:Fallback xmlns="">
      <p:transition spd="slow" advTm="14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1F6C9F31-9D9A-4D25-A24C-BF08875DC5A7}"/>
              </a:ext>
            </a:extLst>
          </p:cNvPr>
          <p:cNvSpPr>
            <a:spLocks noChangeAspect="1"/>
          </p:cNvSpPr>
          <p:nvPr/>
        </p:nvSpPr>
        <p:spPr>
          <a:xfrm>
            <a:off x="678263" y="1707654"/>
            <a:ext cx="2462705" cy="2462705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001" y="289552"/>
            <a:ext cx="6192150" cy="492443"/>
          </a:xfrm>
        </p:spPr>
        <p:txBody>
          <a:bodyPr/>
          <a:lstStyle/>
          <a:p>
            <a:r>
              <a:rPr lang="en-GB" dirty="0" smtClean="0"/>
              <a:t>Small molecule development programme in a rare disease - </a:t>
            </a:r>
            <a:r>
              <a:rPr lang="en-GB" dirty="0" smtClean="0">
                <a:solidFill>
                  <a:schemeClr val="tx2"/>
                </a:solidFill>
              </a:rPr>
              <a:t>How </a:t>
            </a:r>
            <a:r>
              <a:rPr lang="en-GB" dirty="0">
                <a:solidFill>
                  <a:schemeClr val="tx2"/>
                </a:solidFill>
              </a:rPr>
              <a:t>to accelerate </a:t>
            </a:r>
            <a:r>
              <a:rPr lang="en-GB" dirty="0" smtClean="0">
                <a:solidFill>
                  <a:schemeClr val="tx2"/>
                </a:solidFill>
              </a:rPr>
              <a:t>to </a:t>
            </a:r>
            <a:r>
              <a:rPr lang="en-GB" dirty="0">
                <a:solidFill>
                  <a:schemeClr val="tx2"/>
                </a:solidFill>
              </a:rPr>
              <a:t>the clinic?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20691" y="1995686"/>
            <a:ext cx="2451460" cy="34761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/>
            <a:r>
              <a:rPr lang="en-GB" sz="1400" dirty="0" smtClean="0">
                <a:solidFill>
                  <a:schemeClr val="accent4"/>
                </a:solidFill>
              </a:rPr>
              <a:t>Nebulised approach preferred</a:t>
            </a:r>
            <a:endParaRPr lang="en-GB" sz="1400" b="1" dirty="0">
              <a:solidFill>
                <a:schemeClr val="accent4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875" y="2324998"/>
            <a:ext cx="1018543" cy="1345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4" b="29141"/>
          <a:stretch/>
        </p:blipFill>
        <p:spPr>
          <a:xfrm>
            <a:off x="5300725" y="2668565"/>
            <a:ext cx="1367472" cy="854235"/>
          </a:xfrm>
          <a:prstGeom prst="rect">
            <a:avLst/>
          </a:prstGeom>
        </p:spPr>
      </p:pic>
      <p:sp>
        <p:nvSpPr>
          <p:cNvPr id="72" name="Oval 71"/>
          <p:cNvSpPr>
            <a:spLocks noChangeAspect="1"/>
          </p:cNvSpPr>
          <p:nvPr/>
        </p:nvSpPr>
        <p:spPr>
          <a:xfrm>
            <a:off x="1416643" y="1428240"/>
            <a:ext cx="953305" cy="953305"/>
          </a:xfrm>
          <a:prstGeom prst="ellipse">
            <a:avLst/>
          </a:prstGeom>
          <a:solidFill>
            <a:srgbClr val="003057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b="1" dirty="0">
                <a:solidFill>
                  <a:schemeClr val="bg1"/>
                </a:solidFill>
              </a:rPr>
              <a:t>Early phase.</a:t>
            </a:r>
          </a:p>
          <a:p>
            <a:pPr algn="ctr"/>
            <a:r>
              <a:rPr lang="en-GB" sz="800" b="1" dirty="0">
                <a:solidFill>
                  <a:schemeClr val="bg1"/>
                </a:solidFill>
              </a:rPr>
              <a:t>Speed to clinic important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256EB2-0F82-4A4C-919A-E1F6DAED49DB}"/>
              </a:ext>
            </a:extLst>
          </p:cNvPr>
          <p:cNvGrpSpPr/>
          <p:nvPr/>
        </p:nvGrpSpPr>
        <p:grpSpPr>
          <a:xfrm>
            <a:off x="548680" y="1995686"/>
            <a:ext cx="2718586" cy="953305"/>
            <a:chOff x="566398" y="2027120"/>
            <a:chExt cx="2564492" cy="864000"/>
          </a:xfrm>
        </p:grpSpPr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566398" y="2027120"/>
              <a:ext cx="864000" cy="864000"/>
            </a:xfrm>
            <a:prstGeom prst="ellipse">
              <a:avLst/>
            </a:prstGeom>
            <a:solidFill>
              <a:srgbClr val="003057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800" b="1" dirty="0">
                  <a:solidFill>
                    <a:schemeClr val="bg1"/>
                  </a:solidFill>
                </a:rPr>
                <a:t>High and deep lung deposition to maximise </a:t>
              </a:r>
              <a:r>
                <a:rPr lang="en-GB" sz="800" b="1" dirty="0" err="1">
                  <a:solidFill>
                    <a:schemeClr val="bg1"/>
                  </a:solidFill>
                </a:rPr>
                <a:t>PoS</a:t>
              </a:r>
              <a:endParaRPr lang="en-GB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2266890" y="2027120"/>
              <a:ext cx="864000" cy="864000"/>
            </a:xfrm>
            <a:prstGeom prst="ellipse">
              <a:avLst/>
            </a:prstGeom>
            <a:solidFill>
              <a:srgbClr val="003057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800" b="1" dirty="0">
                  <a:solidFill>
                    <a:schemeClr val="bg1"/>
                  </a:solidFill>
                </a:rPr>
                <a:t>High Dose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A0C6E2-B2D9-404D-95EC-0CC706BA20A8}"/>
              </a:ext>
            </a:extLst>
          </p:cNvPr>
          <p:cNvGrpSpPr/>
          <p:nvPr/>
        </p:nvGrpSpPr>
        <p:grpSpPr>
          <a:xfrm>
            <a:off x="566398" y="2993861"/>
            <a:ext cx="2718586" cy="953305"/>
            <a:chOff x="566398" y="3255191"/>
            <a:chExt cx="2564492" cy="864000"/>
          </a:xfrm>
        </p:grpSpPr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2266890" y="3255191"/>
              <a:ext cx="864000" cy="864000"/>
            </a:xfrm>
            <a:prstGeom prst="ellipse">
              <a:avLst/>
            </a:prstGeom>
            <a:solidFill>
              <a:srgbClr val="003057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800" b="1" dirty="0">
                  <a:solidFill>
                    <a:schemeClr val="bg1"/>
                  </a:solidFill>
                </a:rPr>
                <a:t>Minimise API consumption</a:t>
              </a:r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566398" y="3255191"/>
              <a:ext cx="864000" cy="864000"/>
            </a:xfrm>
            <a:prstGeom prst="ellipse">
              <a:avLst/>
            </a:prstGeom>
            <a:solidFill>
              <a:srgbClr val="003057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800" b="1" dirty="0">
                  <a:solidFill>
                    <a:schemeClr val="bg1"/>
                  </a:solidFill>
                </a:rPr>
                <a:t>High water solubility</a:t>
              </a: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753407" y="1070027"/>
            <a:ext cx="2312415" cy="2617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200" b="1" i="0" kern="1200">
                <a:solidFill>
                  <a:srgbClr val="0030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5425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20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7188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SzPct val="100000"/>
              <a:buFont typeface="Wingdings" pitchFamily="2" charset="2"/>
              <a:buChar char="§"/>
              <a:tabLst/>
              <a:defRPr sz="1200" b="0" i="0" kern="1200">
                <a:solidFill>
                  <a:srgbClr val="5B7F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88950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474848"/>
              </a:buClr>
              <a:buSzPct val="100000"/>
              <a:buFont typeface="System Font Regular"/>
              <a:buChar char="○"/>
              <a:tabLst/>
              <a:defRPr sz="120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22300" indent="-133350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SzPct val="80000"/>
              <a:buFont typeface="System Font Regular"/>
              <a:buChar char="□"/>
              <a:tabLst/>
              <a:defRPr sz="1200" b="0" i="0" kern="1200" baseline="0">
                <a:solidFill>
                  <a:srgbClr val="5B7F95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755650" indent="-128588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474848"/>
              </a:buClr>
              <a:buFont typeface="Apple Symbols" panose="02000000000000000000" pitchFamily="2" charset="-79"/>
              <a:buChar char="⦿"/>
              <a:tabLst>
                <a:tab pos="796925" algn="l"/>
              </a:tabLst>
              <a:defRPr sz="1200" kern="1200">
                <a:solidFill>
                  <a:srgbClr val="474848"/>
                </a:solidFill>
                <a:latin typeface="+mn-lt"/>
                <a:ea typeface="+mn-ea"/>
                <a:cs typeface="+mn-cs"/>
              </a:defRPr>
            </a:lvl6pPr>
            <a:lvl7pPr marL="622300" indent="-130175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Font typeface="System Font"/>
              <a:buChar char="⁃"/>
              <a:tabLst/>
              <a:defRPr sz="1050" kern="1200">
                <a:solidFill>
                  <a:srgbClr val="5B7F95"/>
                </a:solidFill>
                <a:latin typeface="+mn-lt"/>
                <a:ea typeface="+mn-ea"/>
                <a:cs typeface="+mn-cs"/>
              </a:defRPr>
            </a:lvl7pPr>
            <a:lvl8pPr marL="404990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4" indent="-128585" algn="l" defTabSz="257168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accent4"/>
                </a:solidFill>
              </a:rPr>
              <a:t>Key influencing factors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E659EB-74C8-4B0E-BC7B-E5C1DFA85735}"/>
              </a:ext>
            </a:extLst>
          </p:cNvPr>
          <p:cNvSpPr>
            <a:spLocks noChangeAspect="1"/>
          </p:cNvSpPr>
          <p:nvPr/>
        </p:nvSpPr>
        <p:spPr>
          <a:xfrm>
            <a:off x="1436645" y="3559465"/>
            <a:ext cx="953305" cy="953305"/>
          </a:xfrm>
          <a:prstGeom prst="ellipse">
            <a:avLst/>
          </a:prstGeom>
          <a:solidFill>
            <a:srgbClr val="003057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b="1" dirty="0" smtClean="0">
                <a:solidFill>
                  <a:schemeClr val="bg1"/>
                </a:solidFill>
              </a:rPr>
              <a:t>At-home, ambulatory patient</a:t>
            </a:r>
            <a:endParaRPr lang="en-GB" sz="800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426063" y="2893080"/>
            <a:ext cx="601659" cy="0"/>
          </a:xfrm>
          <a:prstGeom prst="straightConnector1">
            <a:avLst/>
          </a:prstGeom>
          <a:ln w="50800" cmpd="sng">
            <a:solidFill>
              <a:srgbClr val="DF503D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56"/>
    </mc:Choice>
    <mc:Fallback xmlns="">
      <p:transition spd="slow" advTm="90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886605" y="1451695"/>
            <a:ext cx="246207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b="1" dirty="0" smtClean="0">
                <a:solidFill>
                  <a:schemeClr val="tx2"/>
                </a:solidFill>
              </a:rPr>
              <a:t>High and deep </a:t>
            </a:r>
            <a:r>
              <a:rPr lang="en-GB" sz="1200" b="1" dirty="0">
                <a:solidFill>
                  <a:schemeClr val="tx2"/>
                </a:solidFill>
              </a:rPr>
              <a:t>lung </a:t>
            </a:r>
            <a:r>
              <a:rPr lang="en-GB" sz="1200" b="1" dirty="0" smtClean="0">
                <a:solidFill>
                  <a:schemeClr val="tx2"/>
                </a:solidFill>
              </a:rPr>
              <a:t>deposition with AKITA</a:t>
            </a:r>
            <a:r>
              <a:rPr lang="en-GB" sz="1200" b="1" baseline="30000" dirty="0" smtClean="0">
                <a:solidFill>
                  <a:schemeClr val="tx2"/>
                </a:solidFill>
              </a:rPr>
              <a:t>®</a:t>
            </a:r>
            <a:r>
              <a:rPr lang="en-GB" sz="1200" b="1" dirty="0" smtClean="0">
                <a:solidFill>
                  <a:schemeClr val="tx2"/>
                </a:solidFill>
              </a:rPr>
              <a:t> JET smart nebuliser</a:t>
            </a:r>
            <a:endParaRPr lang="en-GB" sz="1200" b="1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Advantages of Smart Nebulisation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395532" y="3071594"/>
            <a:ext cx="2457404" cy="13003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 dirty="0" smtClean="0">
                <a:solidFill>
                  <a:schemeClr val="tx2"/>
                </a:solidFill>
              </a:rPr>
              <a:t>FOX</a:t>
            </a:r>
            <a:r>
              <a:rPr lang="en-GB" sz="1200" b="1" baseline="30000" dirty="0" smtClean="0">
                <a:solidFill>
                  <a:schemeClr val="tx2"/>
                </a:solidFill>
              </a:rPr>
              <a:t>®</a:t>
            </a:r>
            <a:r>
              <a:rPr lang="en-GB" sz="1200" b="1" dirty="0" smtClean="0">
                <a:solidFill>
                  <a:schemeClr val="tx2"/>
                </a:solidFill>
              </a:rPr>
              <a:t> Advantages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Minimal </a:t>
            </a:r>
            <a:r>
              <a:rPr lang="en-GB" sz="1200" dirty="0">
                <a:solidFill>
                  <a:schemeClr val="tx2"/>
                </a:solidFill>
              </a:rPr>
              <a:t>formulation development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(soluble </a:t>
            </a:r>
            <a:r>
              <a:rPr lang="en-GB" sz="1200" dirty="0">
                <a:solidFill>
                  <a:schemeClr val="tx2"/>
                </a:solidFill>
              </a:rPr>
              <a:t>m</a:t>
            </a:r>
            <a:r>
              <a:rPr lang="en-GB" sz="1200" dirty="0" smtClean="0">
                <a:solidFill>
                  <a:schemeClr val="tx2"/>
                </a:solidFill>
              </a:rPr>
              <a:t>olecules)</a:t>
            </a:r>
          </a:p>
          <a:p>
            <a:pPr>
              <a:spcBef>
                <a:spcPts val="300"/>
              </a:spcBef>
            </a:pPr>
            <a:r>
              <a:rPr lang="en-GB" sz="1200" dirty="0">
                <a:solidFill>
                  <a:schemeClr val="tx2"/>
                </a:solidFill>
              </a:rPr>
              <a:t>Consistent </a:t>
            </a:r>
            <a:r>
              <a:rPr lang="en-GB" sz="1200" dirty="0" smtClean="0">
                <a:solidFill>
                  <a:schemeClr val="tx2"/>
                </a:solidFill>
              </a:rPr>
              <a:t>delivery</a:t>
            </a:r>
          </a:p>
          <a:p>
            <a:pPr>
              <a:spcBef>
                <a:spcPts val="300"/>
              </a:spcBef>
            </a:pPr>
            <a:r>
              <a:rPr lang="en-GB" sz="1200" dirty="0">
                <a:solidFill>
                  <a:schemeClr val="tx2"/>
                </a:solidFill>
              </a:rPr>
              <a:t>Material </a:t>
            </a:r>
            <a:r>
              <a:rPr lang="en-GB" sz="1200" dirty="0" smtClean="0">
                <a:solidFill>
                  <a:schemeClr val="tx2"/>
                </a:solidFill>
              </a:rPr>
              <a:t>sparing</a:t>
            </a:r>
          </a:p>
          <a:p>
            <a:pPr>
              <a:spcBef>
                <a:spcPts val="300"/>
              </a:spcBef>
            </a:pPr>
            <a:r>
              <a:rPr lang="en-GB" sz="1200" dirty="0">
                <a:solidFill>
                  <a:schemeClr val="tx2"/>
                </a:solidFill>
              </a:rPr>
              <a:t>Low device </a:t>
            </a:r>
            <a:r>
              <a:rPr lang="en-GB" sz="1200" dirty="0" smtClean="0">
                <a:solidFill>
                  <a:schemeClr val="tx2"/>
                </a:solidFill>
              </a:rPr>
              <a:t>retention</a:t>
            </a: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8639" y="4659982"/>
            <a:ext cx="230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/>
              <a:t>Source: Vectura data on file</a:t>
            </a:r>
          </a:p>
          <a:p>
            <a:endParaRPr lang="en-GB" sz="600" dirty="0" smtClean="0"/>
          </a:p>
          <a:p>
            <a:r>
              <a:rPr lang="en-GB" sz="600" dirty="0" smtClean="0"/>
              <a:t>LOMI (Lever-Operated Multi-dose Inhaler is a Vectura proprietary dry powder inhaler)</a:t>
            </a:r>
            <a:endParaRPr lang="en-GB" sz="6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29586" y="2797633"/>
            <a:ext cx="3467766" cy="1718333"/>
            <a:chOff x="3129586" y="2797633"/>
            <a:chExt cx="3467766" cy="1718333"/>
          </a:xfrm>
        </p:grpSpPr>
        <p:grpSp>
          <p:nvGrpSpPr>
            <p:cNvPr id="18" name="Group 17"/>
            <p:cNvGrpSpPr/>
            <p:nvPr/>
          </p:nvGrpSpPr>
          <p:grpSpPr>
            <a:xfrm>
              <a:off x="3129586" y="2797633"/>
              <a:ext cx="3467766" cy="1718333"/>
              <a:chOff x="245239" y="1254664"/>
              <a:chExt cx="8684410" cy="450208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45239" y="1254664"/>
                <a:ext cx="8684410" cy="45020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2F2F2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defTabSz="586496">
                  <a:defRPr/>
                </a:pPr>
                <a:endParaRPr lang="en-US" sz="1155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</a:endParaRPr>
              </a:p>
              <a:p>
                <a:pPr marL="183280" indent="-183280" defTabSz="586496">
                  <a:buFont typeface="Arial" charset="0"/>
                  <a:buChar char="•"/>
                  <a:defRPr/>
                </a:pPr>
                <a:endParaRPr lang="en-US" sz="1155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</a:endParaRPr>
              </a:p>
              <a:p>
                <a:pPr marL="0" lvl="8" defTabSz="586496">
                  <a:defRPr/>
                </a:pPr>
                <a:endParaRPr lang="en-US" sz="1155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</a:endParaRPr>
              </a:p>
              <a:p>
                <a:pPr marL="0" lvl="8" defTabSz="586496">
                  <a:defRPr/>
                </a:pPr>
                <a:endParaRPr lang="en-US" sz="64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329" y="1300460"/>
                <a:ext cx="7524574" cy="4232573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7"/>
              <a:srcRect t="-1" r="63580" b="41182"/>
              <a:stretch/>
            </p:blipFill>
            <p:spPr>
              <a:xfrm>
                <a:off x="4868214" y="1730584"/>
                <a:ext cx="3075002" cy="1004026"/>
              </a:xfrm>
              <a:prstGeom prst="rect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3717032" y="4335190"/>
              <a:ext cx="2448272" cy="108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" name="Straight Arrow Connector 5"/>
          <p:cNvCxnSpPr>
            <a:stCxn id="3" idx="0"/>
          </p:cNvCxnSpPr>
          <p:nvPr/>
        </p:nvCxnSpPr>
        <p:spPr>
          <a:xfrm flipV="1">
            <a:off x="3335637" y="3670925"/>
            <a:ext cx="843467" cy="847630"/>
          </a:xfrm>
          <a:prstGeom prst="straightConnector1">
            <a:avLst/>
          </a:prstGeom>
          <a:ln w="9525" cmpd="sng">
            <a:solidFill>
              <a:srgbClr val="00305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360722" y="3913950"/>
            <a:ext cx="372534" cy="595017"/>
          </a:xfrm>
          <a:prstGeom prst="straightConnector1">
            <a:avLst/>
          </a:prstGeom>
          <a:ln w="9525" cmpd="sng">
            <a:solidFill>
              <a:srgbClr val="00305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578432" y="4518555"/>
            <a:ext cx="1514409" cy="5426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/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</a:rPr>
              <a:t>High lung deposition with slow flowrate and </a:t>
            </a:r>
            <a:r>
              <a:rPr lang="en-US" sz="900" dirty="0" smtClean="0">
                <a:solidFill>
                  <a:srgbClr val="002060"/>
                </a:solidFill>
                <a:latin typeface="Arial" panose="020B0604020202020204" pitchFamily="34" charset="0"/>
              </a:rPr>
              <a:t>synchronised 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</a:rPr>
              <a:t>release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578887" y="4515966"/>
            <a:ext cx="1514409" cy="5426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/>
            <a:r>
              <a:rPr lang="en-US" sz="900" dirty="0" smtClean="0">
                <a:solidFill>
                  <a:srgbClr val="002060"/>
                </a:solidFill>
                <a:latin typeface="Arial" panose="020B0604020202020204" pitchFamily="34" charset="0"/>
              </a:rPr>
              <a:t>Interaction 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</a:rPr>
              <a:t>between flow rate and particle size </a:t>
            </a:r>
            <a:r>
              <a:rPr lang="en-US" sz="900" dirty="0" smtClean="0">
                <a:solidFill>
                  <a:srgbClr val="002060"/>
                </a:solidFill>
                <a:latin typeface="Arial" panose="020B0604020202020204" pitchFamily="34" charset="0"/>
              </a:rPr>
              <a:t>changes</a:t>
            </a:r>
            <a:endParaRPr lang="en-US" sz="9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1" y="627534"/>
            <a:ext cx="3763252" cy="2089870"/>
            <a:chOff x="331" y="555526"/>
            <a:chExt cx="3763252" cy="20898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1" y="555526"/>
              <a:ext cx="3763252" cy="208987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348880" y="782547"/>
              <a:ext cx="780706" cy="205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49486" y="797127"/>
              <a:ext cx="780706" cy="205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188640" y="767921"/>
            <a:ext cx="936104" cy="1606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/>
            <a:r>
              <a:rPr lang="en-US" sz="9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AKITA</a:t>
            </a:r>
            <a:r>
              <a:rPr lang="en-US" sz="900" b="1" baseline="30000" dirty="0" smtClean="0">
                <a:solidFill>
                  <a:srgbClr val="002060"/>
                </a:solidFill>
                <a:latin typeface="Arial" panose="020B0604020202020204" pitchFamily="34" charset="0"/>
              </a:rPr>
              <a:t>®</a:t>
            </a:r>
            <a:r>
              <a:rPr lang="en-US" sz="9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JET</a:t>
            </a:r>
            <a:endParaRPr lang="en-US" sz="9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276872" y="742915"/>
            <a:ext cx="1129996" cy="2316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/>
            <a:r>
              <a:rPr lang="en-US" sz="9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CONVENTIONAL JET NEBULISER</a:t>
            </a:r>
            <a:endParaRPr lang="en-US" sz="9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97"/>
    </mc:Choice>
    <mc:Fallback xmlns="">
      <p:transition spd="slow" advTm="150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001" y="289552"/>
            <a:ext cx="6192150" cy="492443"/>
          </a:xfrm>
        </p:spPr>
        <p:txBody>
          <a:bodyPr/>
          <a:lstStyle/>
          <a:p>
            <a:r>
              <a:rPr lang="en-GB" dirty="0"/>
              <a:t>Smart nebulisation </a:t>
            </a:r>
            <a:r>
              <a:rPr lang="en-GB" dirty="0" smtClean="0"/>
              <a:t>offers </a:t>
            </a:r>
            <a:r>
              <a:rPr lang="en-GB" dirty="0"/>
              <a:t>many advantages to accelerate </a:t>
            </a:r>
            <a:br>
              <a:rPr lang="en-GB" dirty="0"/>
            </a:br>
            <a:r>
              <a:rPr lang="en-GB" dirty="0"/>
              <a:t>and de-risk an early-stage development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51479A7-CA68-4FAE-8281-FC1EFF346CCF}"/>
              </a:ext>
            </a:extLst>
          </p:cNvPr>
          <p:cNvSpPr txBox="1">
            <a:spLocks/>
          </p:cNvSpPr>
          <p:nvPr/>
        </p:nvSpPr>
        <p:spPr>
          <a:xfrm>
            <a:off x="342002" y="1203599"/>
            <a:ext cx="3086998" cy="31683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200" b="1" i="0" kern="1200">
                <a:solidFill>
                  <a:srgbClr val="0030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5425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20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7188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SzPct val="100000"/>
              <a:buFont typeface="Wingdings" pitchFamily="2" charset="2"/>
              <a:buChar char="§"/>
              <a:tabLst/>
              <a:defRPr sz="1200" b="0" i="0" kern="1200">
                <a:solidFill>
                  <a:srgbClr val="5B7F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88950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474848"/>
              </a:buClr>
              <a:buSzPct val="100000"/>
              <a:buFont typeface="System Font Regular"/>
              <a:buChar char="○"/>
              <a:tabLst/>
              <a:defRPr sz="120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22300" indent="-133350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SzPct val="80000"/>
              <a:buFont typeface="System Font Regular"/>
              <a:buChar char="□"/>
              <a:tabLst/>
              <a:defRPr sz="1200" b="0" i="0" kern="1200" baseline="0">
                <a:solidFill>
                  <a:srgbClr val="5B7F95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755650" indent="-128588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474848"/>
              </a:buClr>
              <a:buFont typeface="Apple Symbols" panose="02000000000000000000" pitchFamily="2" charset="-79"/>
              <a:buChar char="⦿"/>
              <a:tabLst>
                <a:tab pos="796925" algn="l"/>
              </a:tabLst>
              <a:defRPr sz="1200" kern="1200">
                <a:solidFill>
                  <a:srgbClr val="474848"/>
                </a:solidFill>
                <a:latin typeface="+mn-lt"/>
                <a:ea typeface="+mn-ea"/>
                <a:cs typeface="+mn-cs"/>
              </a:defRPr>
            </a:lvl6pPr>
            <a:lvl7pPr marL="622300" indent="-130175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Font typeface="System Font"/>
              <a:buChar char="⁃"/>
              <a:tabLst/>
              <a:defRPr sz="1050" kern="1200">
                <a:solidFill>
                  <a:srgbClr val="5B7F95"/>
                </a:solidFill>
                <a:latin typeface="+mn-lt"/>
                <a:ea typeface="+mn-ea"/>
                <a:cs typeface="+mn-cs"/>
              </a:defRPr>
            </a:lvl7pPr>
            <a:lvl8pPr marL="404990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4" indent="-128585" algn="l" defTabSz="257168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lvl="1" indent="-144000">
              <a:spcBef>
                <a:spcPts val="600"/>
              </a:spcBef>
            </a:pPr>
            <a:r>
              <a:rPr lang="en-GB" sz="1600" dirty="0" smtClean="0">
                <a:solidFill>
                  <a:schemeClr val="tx1"/>
                </a:solidFill>
              </a:rPr>
              <a:t>High </a:t>
            </a:r>
            <a:r>
              <a:rPr lang="en-GB" sz="1600" dirty="0">
                <a:solidFill>
                  <a:schemeClr val="tx1"/>
                </a:solidFill>
              </a:rPr>
              <a:t>lung deposition to maximise </a:t>
            </a:r>
            <a:r>
              <a:rPr lang="en-GB" sz="1600" dirty="0" smtClean="0">
                <a:solidFill>
                  <a:schemeClr val="tx1"/>
                </a:solidFill>
              </a:rPr>
              <a:t>probability </a:t>
            </a:r>
            <a:r>
              <a:rPr lang="en-GB" sz="1600" dirty="0">
                <a:solidFill>
                  <a:schemeClr val="tx1"/>
                </a:solidFill>
              </a:rPr>
              <a:t>of success</a:t>
            </a:r>
          </a:p>
          <a:p>
            <a:pPr marL="144000" lvl="1" indent="-144000">
              <a:spcBef>
                <a:spcPts val="600"/>
              </a:spcBef>
            </a:pPr>
            <a:r>
              <a:rPr lang="en-GB" sz="1600" dirty="0">
                <a:solidFill>
                  <a:schemeClr val="tx1"/>
                </a:solidFill>
              </a:rPr>
              <a:t>Less complex formulation development</a:t>
            </a:r>
          </a:p>
          <a:p>
            <a:pPr marL="144000" lvl="1" indent="-144000">
              <a:spcBef>
                <a:spcPts val="600"/>
              </a:spcBef>
            </a:pPr>
            <a:r>
              <a:rPr lang="en-GB" sz="1600" dirty="0">
                <a:solidFill>
                  <a:schemeClr val="tx1"/>
                </a:solidFill>
              </a:rPr>
              <a:t>Consistent delivery</a:t>
            </a:r>
          </a:p>
          <a:p>
            <a:pPr marL="144000" lvl="1" indent="-144000">
              <a:spcBef>
                <a:spcPts val="600"/>
              </a:spcBef>
            </a:pPr>
            <a:r>
              <a:rPr lang="en-GB" sz="1600" dirty="0">
                <a:solidFill>
                  <a:schemeClr val="tx1"/>
                </a:solidFill>
              </a:rPr>
              <a:t>API sparing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8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54"/>
    </mc:Choice>
    <mc:Fallback xmlns="">
      <p:transition spd="slow" advTm="27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2001" y="289552"/>
            <a:ext cx="6192150" cy="246221"/>
          </a:xfrm>
        </p:spPr>
        <p:txBody>
          <a:bodyPr/>
          <a:lstStyle/>
          <a:p>
            <a:r>
              <a:rPr lang="en-GB" dirty="0" smtClean="0"/>
              <a:t>Summary: </a:t>
            </a:r>
            <a:r>
              <a:rPr lang="en-GB" dirty="0"/>
              <a:t>fast-to-clinic </a:t>
            </a:r>
            <a:r>
              <a:rPr lang="en-GB" dirty="0" smtClean="0"/>
              <a:t>approaches for inhaled development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92696" y="1058863"/>
            <a:ext cx="5760640" cy="331311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GB" sz="1400" dirty="0" smtClean="0"/>
              <a:t>There is bewildering amount of choice of inhaled delivery systems</a:t>
            </a:r>
          </a:p>
          <a:p>
            <a:pPr marL="396000" lvl="1" indent="-171450">
              <a:spcBef>
                <a:spcPts val="600"/>
              </a:spcBef>
            </a:pPr>
            <a:r>
              <a:rPr lang="en-GB" dirty="0"/>
              <a:t>Choice of delivery platform is heavily influenced by molecule properties, speed &amp; cost considerations and maximising probability of success</a:t>
            </a:r>
          </a:p>
          <a:p>
            <a:pPr>
              <a:spcBef>
                <a:spcPts val="1200"/>
              </a:spcBef>
            </a:pPr>
            <a:r>
              <a:rPr lang="en-GB" sz="1400" dirty="0" smtClean="0"/>
              <a:t>Device and formulation platform selection isn’t necessarily a once in a (product) lifetime decision</a:t>
            </a:r>
          </a:p>
          <a:p>
            <a:pPr marL="396875" lvl="1" indent="-171450">
              <a:spcBef>
                <a:spcPts val="600"/>
              </a:spcBef>
            </a:pPr>
            <a:r>
              <a:rPr lang="en-GB" dirty="0" smtClean="0"/>
              <a:t>Various points at which a change of platform might make sense</a:t>
            </a:r>
          </a:p>
          <a:p>
            <a:pPr marL="396875" lvl="1" indent="-171450">
              <a:spcBef>
                <a:spcPts val="600"/>
              </a:spcBef>
            </a:pPr>
            <a:r>
              <a:rPr lang="en-GB" dirty="0" smtClean="0"/>
              <a:t>Fast-to-clinic approaches with a specific delivery platform are ideal for many customers and applications</a:t>
            </a:r>
            <a:endParaRPr lang="en-GB" dirty="0"/>
          </a:p>
          <a:p>
            <a:pPr marL="0" lvl="1" indent="0">
              <a:spcBef>
                <a:spcPts val="1200"/>
              </a:spcBef>
              <a:buNone/>
            </a:pPr>
            <a:r>
              <a:rPr lang="en-GB" sz="1400" b="1" dirty="0" smtClean="0">
                <a:solidFill>
                  <a:srgbClr val="003057"/>
                </a:solidFill>
              </a:rPr>
              <a:t>Smart nebulisation or simple capsule DPI approaches can provide a fast and cost-effective route to clinic</a:t>
            </a:r>
          </a:p>
          <a:p>
            <a:pPr marL="396000" lvl="1" indent="-171450">
              <a:spcBef>
                <a:spcPts val="600"/>
              </a:spcBef>
            </a:pPr>
            <a:r>
              <a:rPr lang="en-GB" dirty="0" smtClean="0"/>
              <a:t>Vectura </a:t>
            </a:r>
            <a:r>
              <a:rPr lang="en-GB" dirty="0"/>
              <a:t>are device agnostic and can work with you to select the most appropriate system to meet your goals for the </a:t>
            </a:r>
            <a:r>
              <a:rPr lang="en-GB" dirty="0" smtClean="0"/>
              <a:t>product</a:t>
            </a:r>
            <a:r>
              <a:rPr lang="en-GB" sz="1100" dirty="0"/>
              <a:t/>
            </a:r>
            <a:br>
              <a:rPr lang="en-GB" sz="1100" dirty="0"/>
            </a:br>
            <a:endParaRPr lang="en-GB" sz="1100" dirty="0"/>
          </a:p>
          <a:p>
            <a:endParaRPr lang="en-GB" sz="1100" dirty="0"/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162128" y="1023037"/>
            <a:ext cx="314543" cy="3145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050" b="1" dirty="0" smtClean="0">
                <a:solidFill>
                  <a:prstClr val="white"/>
                </a:solidFill>
              </a:rPr>
              <a:t>1</a:t>
            </a:r>
            <a:endParaRPr lang="en-GB" sz="1050" b="1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184040" y="1943133"/>
            <a:ext cx="314543" cy="3145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050" b="1" dirty="0" smtClean="0">
                <a:solidFill>
                  <a:prstClr val="white"/>
                </a:solidFill>
              </a:rPr>
              <a:t>2</a:t>
            </a:r>
            <a:endParaRPr lang="en-GB" sz="1050" b="1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184729" y="3354294"/>
            <a:ext cx="314543" cy="3145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050" b="1" dirty="0" smtClean="0">
                <a:solidFill>
                  <a:prstClr val="white"/>
                </a:solidFill>
              </a:rPr>
              <a:t>3</a:t>
            </a:r>
            <a:endParaRPr lang="en-GB" sz="1050" b="1" dirty="0">
              <a:solidFill>
                <a:prstClr val="white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5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87"/>
    </mc:Choice>
    <mc:Fallback xmlns="">
      <p:transition spd="slow" advTm="118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000" y="2154218"/>
            <a:ext cx="5823304" cy="1569660"/>
          </a:xfrm>
        </p:spPr>
        <p:txBody>
          <a:bodyPr/>
          <a:lstStyle/>
          <a:p>
            <a:r>
              <a:rPr lang="en-GB" sz="2000" dirty="0" smtClean="0"/>
              <a:t>Thank-you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1400" dirty="0" smtClean="0"/>
              <a:t>For any questions, more information or to discuss your inhaled development programme, please contact us at </a:t>
            </a:r>
            <a:r>
              <a:rPr lang="en-GB" sz="1400" dirty="0" smtClean="0">
                <a:solidFill>
                  <a:schemeClr val="tx1"/>
                </a:solidFill>
                <a:hlinkClick r:id="rId3"/>
              </a:rPr>
              <a:t>enquiries@vectura.com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2"/>
          </p:nvPr>
        </p:nvSpPr>
        <p:spPr>
          <a:xfrm>
            <a:off x="2996952" y="987574"/>
            <a:ext cx="3744416" cy="3312368"/>
          </a:xfrm>
        </p:spPr>
        <p:txBody>
          <a:bodyPr>
            <a:noAutofit/>
          </a:bodyPr>
          <a:lstStyle/>
          <a:p>
            <a:endParaRPr lang="en-GB" sz="1400" b="0" dirty="0"/>
          </a:p>
          <a:p>
            <a:pPr>
              <a:spcBef>
                <a:spcPts val="600"/>
              </a:spcBef>
            </a:pPr>
            <a:r>
              <a:rPr lang="en-GB" sz="1400" dirty="0" smtClean="0"/>
              <a:t>Dr Sandy Munro</a:t>
            </a:r>
          </a:p>
          <a:p>
            <a:pPr>
              <a:spcBef>
                <a:spcPts val="600"/>
              </a:spcBef>
            </a:pPr>
            <a:r>
              <a:rPr lang="en-GB" sz="1400" dirty="0" smtClean="0"/>
              <a:t>Senior Vice President – Pharmaceutical Development</a:t>
            </a:r>
            <a:r>
              <a:rPr lang="en-GB" sz="900" dirty="0"/>
              <a:t/>
            </a:r>
            <a:br>
              <a:rPr lang="en-GB" sz="900" dirty="0"/>
            </a:br>
            <a:r>
              <a:rPr lang="en-GB" dirty="0"/>
              <a:t> </a:t>
            </a:r>
            <a:br>
              <a:rPr lang="en-GB" dirty="0"/>
            </a:br>
            <a:r>
              <a:rPr lang="en-GB" b="0" dirty="0"/>
              <a:t>Sandy Munro is responsible for Vectura’s new technology development and also for product development programmes utilising Vectura’s smart nebuliser devices. </a:t>
            </a:r>
          </a:p>
          <a:p>
            <a:pPr>
              <a:spcBef>
                <a:spcPts val="600"/>
              </a:spcBef>
            </a:pPr>
            <a:r>
              <a:rPr lang="en-GB" b="0" dirty="0"/>
              <a:t>Sandy has been at Vectura since 2008 in a variety of pharmaceutical development leadership roles focused on dry powder inhaler (DPI) </a:t>
            </a:r>
            <a:r>
              <a:rPr lang="en-GB" b="0" dirty="0" smtClean="0"/>
              <a:t>and nebuliser technologies</a:t>
            </a:r>
            <a:r>
              <a:rPr lang="en-GB" b="0" dirty="0"/>
              <a:t>. </a:t>
            </a:r>
            <a:endParaRPr lang="en-GB" b="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Meet the Speaker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8444"/>
          <a:stretch/>
        </p:blipFill>
        <p:spPr>
          <a:xfrm>
            <a:off x="262779" y="1347614"/>
            <a:ext cx="2593373" cy="223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Topics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73E1631-962B-4B4B-AB3F-8F6564902A31}"/>
              </a:ext>
            </a:extLst>
          </p:cNvPr>
          <p:cNvSpPr txBox="1">
            <a:spLocks/>
          </p:cNvSpPr>
          <p:nvPr/>
        </p:nvSpPr>
        <p:spPr>
          <a:xfrm>
            <a:off x="342001" y="1058863"/>
            <a:ext cx="4383143" cy="33131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5425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7188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SzPct val="100000"/>
              <a:buFont typeface="Wingdings" pitchFamily="2" charset="2"/>
              <a:buChar char="§"/>
              <a:tabLst/>
              <a:defRPr sz="1200" b="0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88950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474848"/>
              </a:buClr>
              <a:buSzPct val="100000"/>
              <a:buFont typeface="System Font Regular"/>
              <a:buChar char="○"/>
              <a:tabLst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22300" indent="-133350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SzPct val="80000"/>
              <a:buFont typeface="System Font Regular"/>
              <a:buChar char="□"/>
              <a:tabLst/>
              <a:defRPr sz="1200" b="0" i="0" kern="1200" baseline="0">
                <a:solidFill>
                  <a:schemeClr val="accent2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755650" indent="-128588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474848"/>
              </a:buClr>
              <a:buFont typeface="Apple Symbols" panose="02000000000000000000" pitchFamily="2" charset="-79"/>
              <a:buChar char="⦿"/>
              <a:tabLst>
                <a:tab pos="796925" algn="l"/>
              </a:tabLst>
              <a:defRPr sz="1200" kern="1200">
                <a:solidFill>
                  <a:srgbClr val="474848"/>
                </a:solidFill>
                <a:latin typeface="+mn-lt"/>
                <a:ea typeface="+mn-ea"/>
                <a:cs typeface="+mn-cs"/>
              </a:defRPr>
            </a:lvl6pPr>
            <a:lvl7pPr marL="622300" indent="-130175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Font typeface="System Font"/>
              <a:buChar char="⁃"/>
              <a:tabLst/>
              <a:defRPr sz="1050" kern="1200">
                <a:solidFill>
                  <a:srgbClr val="5B7F95"/>
                </a:solidFill>
                <a:latin typeface="+mn-lt"/>
                <a:ea typeface="+mn-ea"/>
                <a:cs typeface="+mn-cs"/>
              </a:defRPr>
            </a:lvl7pPr>
            <a:lvl8pPr marL="404990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4" indent="-128585" algn="l" defTabSz="257168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25716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>
                <a:srgbClr val="E04F3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Selecting the right delivery platform technology for an inhaled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0000" marR="0" lvl="0" indent="-180000" algn="l" defTabSz="25716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>
                <a:srgbClr val="E04F3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platform technology decisions during a programme</a:t>
            </a:r>
          </a:p>
          <a:p>
            <a:pPr marL="180000" lvl="0" indent="-180000">
              <a:spcBef>
                <a:spcPts val="1200"/>
              </a:spcBef>
              <a:spcAft>
                <a:spcPts val="900"/>
              </a:spcAft>
              <a:buClr>
                <a:srgbClr val="E04F39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3057"/>
                </a:solidFill>
              </a:rPr>
              <a:t>Case </a:t>
            </a:r>
            <a:r>
              <a:rPr lang="en-GB" sz="1600" dirty="0" smtClean="0">
                <a:solidFill>
                  <a:srgbClr val="003057"/>
                </a:solidFill>
              </a:rPr>
              <a:t>study</a:t>
            </a:r>
            <a:r>
              <a:rPr lang="en-GB" sz="1600" dirty="0">
                <a:solidFill>
                  <a:srgbClr val="003057"/>
                </a:solidFill>
              </a:rPr>
              <a:t>: a cost-effective, fast-to-clinic development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21"/>
    </mc:Choice>
    <mc:Fallback xmlns="">
      <p:transition spd="slow" advTm="43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06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F46DF-33C2-4A9C-A18D-E2FD11D6B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1" y="289552"/>
            <a:ext cx="6192150" cy="492443"/>
          </a:xfrm>
        </p:spPr>
        <p:txBody>
          <a:bodyPr/>
          <a:lstStyle/>
          <a:p>
            <a:r>
              <a:rPr lang="en-GB" dirty="0"/>
              <a:t>Vectura offers fully-integrated services to support customers </a:t>
            </a:r>
            <a:br>
              <a:rPr lang="en-GB" dirty="0"/>
            </a:br>
            <a:r>
              <a:rPr lang="en-GB" dirty="0"/>
              <a:t>in the development of inhaled medicines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987574"/>
            <a:ext cx="6858000" cy="372926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85"/>
    </mc:Choice>
    <mc:Fallback xmlns="">
      <p:transition spd="slow" advTm="12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5167EC-A4D0-7849-B4ED-204940B3E2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4524">
            <a:off x="3968403" y="624001"/>
            <a:ext cx="1478295" cy="1954829"/>
          </a:xfrm>
          <a:prstGeom prst="rect">
            <a:avLst/>
          </a:prstGeom>
        </p:spPr>
      </p:pic>
      <p:pic>
        <p:nvPicPr>
          <p:cNvPr id="7" name="Picture 6" descr="A picture containing sitting, table, holding, white&#10;&#10;Description automatically generated">
            <a:extLst>
              <a:ext uri="{FF2B5EF4-FFF2-40B4-BE49-F238E27FC236}">
                <a16:creationId xmlns:a16="http://schemas.microsoft.com/office/drawing/2014/main" id="{075C3A9F-67C1-1F42-8260-B233E55E2F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8828">
            <a:off x="3960181" y="2296895"/>
            <a:ext cx="1981424" cy="2618826"/>
          </a:xfrm>
          <a:prstGeom prst="rect">
            <a:avLst/>
          </a:prstGeom>
        </p:spPr>
      </p:pic>
      <p:pic>
        <p:nvPicPr>
          <p:cNvPr id="8" name="Picture 7" descr="A picture containing sitting, table, bottle&#10;&#10;Description automatically generated">
            <a:extLst>
              <a:ext uri="{FF2B5EF4-FFF2-40B4-BE49-F238E27FC236}">
                <a16:creationId xmlns:a16="http://schemas.microsoft.com/office/drawing/2014/main" id="{6315405A-832C-024D-B5FD-256A938A39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5506">
            <a:off x="5369332" y="1374822"/>
            <a:ext cx="2211546" cy="2922975"/>
          </a:xfrm>
          <a:prstGeom prst="rect">
            <a:avLst/>
          </a:prstGeom>
        </p:spPr>
      </p:pic>
      <p:pic>
        <p:nvPicPr>
          <p:cNvPr id="9" name="Picture 8" descr="A picture containing orange, sitting, table, small&#10;&#10;Description automatically generated">
            <a:extLst>
              <a:ext uri="{FF2B5EF4-FFF2-40B4-BE49-F238E27FC236}">
                <a16:creationId xmlns:a16="http://schemas.microsoft.com/office/drawing/2014/main" id="{3D6ECE96-E1A2-5A46-9818-CA37B9EC3D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7376" flipH="1">
            <a:off x="5458023" y="-323004"/>
            <a:ext cx="1418740" cy="1875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8278E1-A3D7-7A4A-901D-9BC0142DDBB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09521">
            <a:off x="80575" y="1876149"/>
            <a:ext cx="1398990" cy="1751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9F0B7C-E84D-044E-A3AC-5FC39E1F8E1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03200">
            <a:off x="2192022" y="1176669"/>
            <a:ext cx="1499933" cy="1979911"/>
          </a:xfrm>
          <a:prstGeom prst="rect">
            <a:avLst/>
          </a:prstGeom>
        </p:spPr>
      </p:pic>
      <p:pic>
        <p:nvPicPr>
          <p:cNvPr id="12" name="Picture 11" descr="A picture containing sitting, white&#10;&#10;Description automatically generated">
            <a:extLst>
              <a:ext uri="{FF2B5EF4-FFF2-40B4-BE49-F238E27FC236}">
                <a16:creationId xmlns:a16="http://schemas.microsoft.com/office/drawing/2014/main" id="{AD3907BD-8721-564D-849C-7F86432AE34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8865">
            <a:off x="1164953" y="1958153"/>
            <a:ext cx="2671920" cy="3531446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A532421D-C7EE-4FD7-BDC1-D5931FA9735E}"/>
              </a:ext>
            </a:extLst>
          </p:cNvPr>
          <p:cNvSpPr txBox="1">
            <a:spLocks/>
          </p:cNvSpPr>
          <p:nvPr/>
        </p:nvSpPr>
        <p:spPr>
          <a:xfrm>
            <a:off x="323533" y="411510"/>
            <a:ext cx="3473501" cy="12413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200" b="1" i="0" kern="1200">
                <a:solidFill>
                  <a:srgbClr val="0030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5425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20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7188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SzPct val="100000"/>
              <a:buFont typeface="Wingdings" pitchFamily="2" charset="2"/>
              <a:buChar char="§"/>
              <a:tabLst/>
              <a:defRPr sz="1200" b="0" i="0" kern="1200">
                <a:solidFill>
                  <a:srgbClr val="5B7F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88950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474848"/>
              </a:buClr>
              <a:buSzPct val="100000"/>
              <a:buFont typeface="System Font Regular"/>
              <a:buChar char="○"/>
              <a:tabLst/>
              <a:defRPr sz="1200" b="0" i="0" kern="1200">
                <a:solidFill>
                  <a:srgbClr val="4748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22300" indent="-133350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SzPct val="80000"/>
              <a:buFont typeface="System Font Regular"/>
              <a:buChar char="□"/>
              <a:tabLst/>
              <a:defRPr sz="1200" b="0" i="0" kern="1200" baseline="0">
                <a:solidFill>
                  <a:srgbClr val="5B7F95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755650" indent="-128588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474848"/>
              </a:buClr>
              <a:buFont typeface="Apple Symbols" panose="02000000000000000000" pitchFamily="2" charset="-79"/>
              <a:buChar char="⦿"/>
              <a:tabLst>
                <a:tab pos="796925" algn="l"/>
              </a:tabLst>
              <a:defRPr sz="1200" kern="1200">
                <a:solidFill>
                  <a:srgbClr val="474848"/>
                </a:solidFill>
                <a:latin typeface="+mn-lt"/>
                <a:ea typeface="+mn-ea"/>
                <a:cs typeface="+mn-cs"/>
              </a:defRPr>
            </a:lvl6pPr>
            <a:lvl7pPr marL="622300" indent="-130175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Font typeface="System Font"/>
              <a:buChar char="⁃"/>
              <a:tabLst/>
              <a:defRPr sz="1050" kern="1200">
                <a:solidFill>
                  <a:srgbClr val="5B7F95"/>
                </a:solidFill>
                <a:latin typeface="+mn-lt"/>
                <a:ea typeface="+mn-ea"/>
                <a:cs typeface="+mn-cs"/>
              </a:defRPr>
            </a:lvl7pPr>
            <a:lvl8pPr marL="404990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4" indent="-128585" algn="l" defTabSz="257168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Helping our customers succeed in bringing inhaled medicines to market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ADBBFF2-48AB-0241-BEC9-E795D19725CA}"/>
              </a:ext>
            </a:extLst>
          </p:cNvPr>
          <p:cNvSpPr txBox="1">
            <a:spLocks/>
          </p:cNvSpPr>
          <p:nvPr/>
        </p:nvSpPr>
        <p:spPr>
          <a:xfrm>
            <a:off x="219491" y="4880674"/>
            <a:ext cx="3815705" cy="22062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357188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SzPct val="100000"/>
              <a:buFont typeface="Wingdings" pitchFamily="2" charset="2"/>
              <a:buChar char="§"/>
              <a:tabLst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88950" indent="-131763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474848"/>
              </a:buClr>
              <a:buSzPct val="100000"/>
              <a:buFont typeface="System Font Regular"/>
              <a:buChar char="○"/>
              <a:tabLst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22300" indent="-133350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SzPct val="80000"/>
              <a:buFont typeface="System Font Regular"/>
              <a:buChar char="□"/>
              <a:tabLst/>
              <a:defRPr sz="600" b="0" i="0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755650" indent="-128588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474848"/>
              </a:buClr>
              <a:buFont typeface="Apple Symbols" panose="02000000000000000000" pitchFamily="2" charset="-79"/>
              <a:buChar char="⦿"/>
              <a:tabLst>
                <a:tab pos="796925" algn="l"/>
              </a:tabLst>
              <a:defRPr sz="1200" kern="1200">
                <a:solidFill>
                  <a:srgbClr val="474848"/>
                </a:solidFill>
                <a:latin typeface="+mn-lt"/>
                <a:ea typeface="+mn-ea"/>
                <a:cs typeface="+mn-cs"/>
              </a:defRPr>
            </a:lvl6pPr>
            <a:lvl7pPr marL="622300" indent="-130175" algn="l" defTabSz="257168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5B7F95"/>
              </a:buClr>
              <a:buFont typeface="System Font"/>
              <a:buChar char="⁃"/>
              <a:tabLst/>
              <a:defRPr sz="1050" kern="1200">
                <a:solidFill>
                  <a:srgbClr val="5B7F95"/>
                </a:solidFill>
                <a:latin typeface="+mn-lt"/>
                <a:ea typeface="+mn-ea"/>
                <a:cs typeface="+mn-cs"/>
              </a:defRPr>
            </a:lvl7pPr>
            <a:lvl8pPr marL="404990" indent="-202495" algn="l" defTabSz="257168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4" indent="-128585" algn="l" defTabSz="257168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" dirty="0" err="1">
                <a:solidFill>
                  <a:srgbClr val="4A4A49"/>
                </a:solidFill>
                <a:latin typeface="HelveticaNowText-Regular"/>
              </a:rPr>
              <a:t>Airbufo</a:t>
            </a:r>
            <a:r>
              <a:rPr lang="en-GB" sz="500" dirty="0">
                <a:solidFill>
                  <a:srgbClr val="4A4A49"/>
                </a:solidFill>
                <a:latin typeface="HelveticaNowText-Regular"/>
              </a:rPr>
              <a:t>®, </a:t>
            </a:r>
            <a:r>
              <a:rPr lang="en-GB" sz="500" dirty="0" err="1">
                <a:solidFill>
                  <a:srgbClr val="4A4A49"/>
                </a:solidFill>
                <a:latin typeface="HelveticaNowText-Regular"/>
              </a:rPr>
              <a:t>AirFluSal</a:t>
            </a:r>
            <a:r>
              <a:rPr lang="en-GB" sz="500" dirty="0">
                <a:solidFill>
                  <a:srgbClr val="4A4A49"/>
                </a:solidFill>
                <a:latin typeface="HelveticaNowText-Regular"/>
              </a:rPr>
              <a:t>®, </a:t>
            </a:r>
            <a:r>
              <a:rPr lang="en-GB" sz="500" dirty="0" err="1">
                <a:solidFill>
                  <a:srgbClr val="4A4A49"/>
                </a:solidFill>
                <a:latin typeface="HelveticaNowText-Regular"/>
              </a:rPr>
              <a:t>Forspiro</a:t>
            </a:r>
            <a:r>
              <a:rPr lang="en-GB" sz="500" dirty="0">
                <a:solidFill>
                  <a:srgbClr val="4A4A49"/>
                </a:solidFill>
                <a:latin typeface="HelveticaNowText-Regular"/>
              </a:rPr>
              <a:t>®, </a:t>
            </a:r>
            <a:r>
              <a:rPr lang="en-GB" sz="500" dirty="0" err="1">
                <a:solidFill>
                  <a:srgbClr val="4A4A49"/>
                </a:solidFill>
                <a:latin typeface="HelveticaNowText-Regular"/>
              </a:rPr>
              <a:t>Ulitbo</a:t>
            </a:r>
            <a:r>
              <a:rPr lang="en-GB" sz="500" dirty="0">
                <a:solidFill>
                  <a:srgbClr val="4A4A49"/>
                </a:solidFill>
                <a:latin typeface="HelveticaNowText-Regular"/>
              </a:rPr>
              <a:t>®, </a:t>
            </a:r>
            <a:r>
              <a:rPr lang="en-GB" sz="500" dirty="0" err="1">
                <a:solidFill>
                  <a:srgbClr val="4A4A49"/>
                </a:solidFill>
                <a:latin typeface="HelveticaNowText-Regular"/>
              </a:rPr>
              <a:t>Seebri</a:t>
            </a:r>
            <a:r>
              <a:rPr lang="en-GB" sz="500" dirty="0">
                <a:solidFill>
                  <a:srgbClr val="4A4A49"/>
                </a:solidFill>
                <a:latin typeface="HelveticaNowText-Regular"/>
              </a:rPr>
              <a:t>® and </a:t>
            </a:r>
            <a:r>
              <a:rPr lang="en-GB" sz="500" dirty="0" err="1">
                <a:solidFill>
                  <a:srgbClr val="4A4A49"/>
                </a:solidFill>
                <a:latin typeface="HelveticaNowText-Regular"/>
              </a:rPr>
              <a:t>Breezhaler</a:t>
            </a:r>
            <a:r>
              <a:rPr lang="en-GB" sz="500" dirty="0">
                <a:solidFill>
                  <a:srgbClr val="4A4A49"/>
                </a:solidFill>
                <a:latin typeface="HelveticaNowText-Regular"/>
              </a:rPr>
              <a:t>® are registered trade marks of Novartis AG. </a:t>
            </a:r>
            <a:r>
              <a:rPr lang="en-GB" sz="500" dirty="0" err="1">
                <a:solidFill>
                  <a:srgbClr val="4A4A49"/>
                </a:solidFill>
                <a:latin typeface="HelveticaNowText-Regular"/>
              </a:rPr>
              <a:t>flutiform</a:t>
            </a:r>
            <a:r>
              <a:rPr lang="en-GB" sz="500" dirty="0">
                <a:solidFill>
                  <a:srgbClr val="4A4A49"/>
                </a:solidFill>
                <a:latin typeface="HelveticaNowText-Regular"/>
              </a:rPr>
              <a:t>® is a registered trade mark of </a:t>
            </a:r>
            <a:r>
              <a:rPr lang="en-GB" sz="500" dirty="0" err="1">
                <a:solidFill>
                  <a:srgbClr val="4A4A49"/>
                </a:solidFill>
                <a:latin typeface="HelveticaNowText-Regular"/>
              </a:rPr>
              <a:t>Jagotec</a:t>
            </a:r>
            <a:r>
              <a:rPr lang="en-GB" sz="500" dirty="0">
                <a:solidFill>
                  <a:srgbClr val="4A4A49"/>
                </a:solidFill>
                <a:latin typeface="HelveticaNowText-Regular"/>
              </a:rPr>
              <a:t> AG (in some territories, owned by </a:t>
            </a:r>
            <a:r>
              <a:rPr lang="en-GB" sz="500" dirty="0" err="1">
                <a:solidFill>
                  <a:srgbClr val="4A4A49"/>
                </a:solidFill>
                <a:latin typeface="HelveticaNowText-Regular"/>
              </a:rPr>
              <a:t>Mundipharma</a:t>
            </a:r>
            <a:r>
              <a:rPr lang="en-GB" sz="500" dirty="0">
                <a:solidFill>
                  <a:srgbClr val="4A4A49"/>
                </a:solidFill>
                <a:latin typeface="HelveticaNowText-Regular"/>
              </a:rPr>
              <a:t> AG). K-haler® is a registered trade mark of </a:t>
            </a:r>
            <a:r>
              <a:rPr lang="en-GB" sz="500" dirty="0" err="1">
                <a:solidFill>
                  <a:srgbClr val="4A4A49"/>
                </a:solidFill>
                <a:latin typeface="HelveticaNowText-Regular"/>
              </a:rPr>
              <a:t>Mundipharma</a:t>
            </a:r>
            <a:r>
              <a:rPr lang="en-GB" sz="500" dirty="0" smtClean="0">
                <a:solidFill>
                  <a:srgbClr val="4A4A49"/>
                </a:solidFill>
                <a:latin typeface="HelveticaNowText-Regular"/>
              </a:rPr>
              <a:t>.</a:t>
            </a:r>
            <a:endParaRPr lang="en-US" sz="500" dirty="0">
              <a:solidFill>
                <a:srgbClr val="4A4A4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5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79"/>
    </mc:Choice>
    <mc:Fallback xmlns="">
      <p:transition spd="slow" advTm="31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000" y="3599607"/>
            <a:ext cx="5607280" cy="615553"/>
          </a:xfrm>
        </p:spPr>
        <p:txBody>
          <a:bodyPr/>
          <a:lstStyle/>
          <a:p>
            <a:r>
              <a:rPr lang="en-GB" dirty="0"/>
              <a:t>Selecting the right delivery platform technology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4"/>
    </mc:Choice>
    <mc:Fallback xmlns="">
      <p:transition spd="slow" advTm="13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38E70310-EA7A-4413-A88F-038C5FC54E3C}"/>
              </a:ext>
            </a:extLst>
          </p:cNvPr>
          <p:cNvCxnSpPr>
            <a:cxnSpLocks/>
            <a:endCxn id="68" idx="7"/>
          </p:cNvCxnSpPr>
          <p:nvPr/>
        </p:nvCxnSpPr>
        <p:spPr>
          <a:xfrm flipH="1">
            <a:off x="4412031" y="1466263"/>
            <a:ext cx="744057" cy="660425"/>
          </a:xfrm>
          <a:prstGeom prst="line">
            <a:avLst/>
          </a:prstGeom>
          <a:ln w="19050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BE6F9D4-2A75-4CD0-8F56-C239F25CF37B}"/>
              </a:ext>
            </a:extLst>
          </p:cNvPr>
          <p:cNvCxnSpPr>
            <a:cxnSpLocks/>
          </p:cNvCxnSpPr>
          <p:nvPr/>
        </p:nvCxnSpPr>
        <p:spPr>
          <a:xfrm>
            <a:off x="2798451" y="957937"/>
            <a:ext cx="718162" cy="508326"/>
          </a:xfrm>
          <a:prstGeom prst="line">
            <a:avLst/>
          </a:prstGeom>
          <a:ln w="19050" cmpd="sng"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A20413B2-EAB0-420C-BA72-DACB0A802B9F}"/>
              </a:ext>
            </a:extLst>
          </p:cNvPr>
          <p:cNvCxnSpPr>
            <a:cxnSpLocks/>
            <a:endCxn id="108" idx="2"/>
          </p:cNvCxnSpPr>
          <p:nvPr/>
        </p:nvCxnSpPr>
        <p:spPr>
          <a:xfrm flipV="1">
            <a:off x="2856041" y="921937"/>
            <a:ext cx="507872" cy="36000"/>
          </a:xfrm>
          <a:prstGeom prst="line">
            <a:avLst/>
          </a:prstGeom>
          <a:ln w="19050" cmpd="sng">
            <a:solidFill>
              <a:schemeClr val="tx2">
                <a:lumMod val="25000"/>
                <a:lumOff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5146F0A-25DE-4865-ACBF-54046C1C4113}"/>
              </a:ext>
            </a:extLst>
          </p:cNvPr>
          <p:cNvCxnSpPr>
            <a:cxnSpLocks/>
          </p:cNvCxnSpPr>
          <p:nvPr/>
        </p:nvCxnSpPr>
        <p:spPr>
          <a:xfrm>
            <a:off x="1760351" y="1570048"/>
            <a:ext cx="545067" cy="788327"/>
          </a:xfrm>
          <a:prstGeom prst="line">
            <a:avLst/>
          </a:prstGeom>
          <a:ln w="19050" cmpd="sng">
            <a:solidFill>
              <a:schemeClr val="tx2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93" y="195934"/>
            <a:ext cx="6515999" cy="492443"/>
          </a:xfrm>
        </p:spPr>
        <p:txBody>
          <a:bodyPr/>
          <a:lstStyle/>
          <a:p>
            <a:r>
              <a:rPr lang="en-GB" spc="-30" dirty="0" smtClean="0"/>
              <a:t>There is </a:t>
            </a:r>
            <a:r>
              <a:rPr lang="en-GB" spc="-30" dirty="0"/>
              <a:t>a lot of choice when it comes to inhaled delivery platforms…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5156088" y="1526685"/>
            <a:ext cx="132931" cy="849949"/>
          </a:xfrm>
          <a:prstGeom prst="line">
            <a:avLst/>
          </a:prstGeom>
          <a:ln w="19050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5196267" y="1167969"/>
            <a:ext cx="753780" cy="284133"/>
          </a:xfrm>
          <a:prstGeom prst="line">
            <a:avLst/>
          </a:prstGeom>
          <a:ln w="19050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5196267" y="1465995"/>
            <a:ext cx="753780" cy="385974"/>
          </a:xfrm>
          <a:prstGeom prst="line">
            <a:avLst/>
          </a:prstGeom>
          <a:ln w="19050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V="1">
            <a:off x="1764581" y="1103725"/>
            <a:ext cx="716786" cy="333061"/>
          </a:xfrm>
          <a:prstGeom prst="line">
            <a:avLst/>
          </a:prstGeom>
          <a:ln w="19050" cmpd="sng">
            <a:solidFill>
              <a:schemeClr val="tx2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 flipH="1" flipV="1">
            <a:off x="823865" y="1227039"/>
            <a:ext cx="648517" cy="238958"/>
          </a:xfrm>
          <a:prstGeom prst="line">
            <a:avLst/>
          </a:prstGeom>
          <a:ln w="19050" cmpd="sng">
            <a:solidFill>
              <a:schemeClr val="tx2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H="1">
            <a:off x="817723" y="1534765"/>
            <a:ext cx="768832" cy="358486"/>
          </a:xfrm>
          <a:prstGeom prst="line">
            <a:avLst/>
          </a:prstGeom>
          <a:ln w="19050" cmpd="sng">
            <a:solidFill>
              <a:schemeClr val="tx2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 flipV="1">
            <a:off x="1010462" y="3098145"/>
            <a:ext cx="362908" cy="779624"/>
          </a:xfrm>
          <a:prstGeom prst="line">
            <a:avLst/>
          </a:prstGeom>
          <a:ln w="19050" cmpd="sng"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</p:cNvCxnSpPr>
          <p:nvPr/>
        </p:nvCxnSpPr>
        <p:spPr>
          <a:xfrm>
            <a:off x="993710" y="4055669"/>
            <a:ext cx="943851" cy="310893"/>
          </a:xfrm>
          <a:prstGeom prst="line">
            <a:avLst/>
          </a:prstGeom>
          <a:ln w="19050" cmpd="sng"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cxnSpLocks/>
          </p:cNvCxnSpPr>
          <p:nvPr/>
        </p:nvCxnSpPr>
        <p:spPr>
          <a:xfrm flipH="1" flipV="1">
            <a:off x="616314" y="3194358"/>
            <a:ext cx="255641" cy="683411"/>
          </a:xfrm>
          <a:prstGeom prst="line">
            <a:avLst/>
          </a:prstGeom>
          <a:ln w="19050" cmpd="sng"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</p:cNvCxnSpPr>
          <p:nvPr/>
        </p:nvCxnSpPr>
        <p:spPr>
          <a:xfrm flipV="1">
            <a:off x="1053343" y="3758239"/>
            <a:ext cx="711238" cy="239061"/>
          </a:xfrm>
          <a:prstGeom prst="line">
            <a:avLst/>
          </a:prstGeom>
          <a:ln w="19050" cmpd="sng"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cxnSpLocks/>
            <a:endCxn id="87" idx="1"/>
          </p:cNvCxnSpPr>
          <p:nvPr/>
        </p:nvCxnSpPr>
        <p:spPr>
          <a:xfrm>
            <a:off x="3558371" y="3531279"/>
            <a:ext cx="766364" cy="741347"/>
          </a:xfrm>
          <a:prstGeom prst="line">
            <a:avLst/>
          </a:prstGeom>
          <a:ln w="19050" cmpd="sng">
            <a:solidFill>
              <a:srgbClr val="7030A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cxnSpLocks/>
          </p:cNvCxnSpPr>
          <p:nvPr/>
        </p:nvCxnSpPr>
        <p:spPr>
          <a:xfrm flipH="1" flipV="1">
            <a:off x="5091637" y="3560923"/>
            <a:ext cx="929652" cy="470587"/>
          </a:xfrm>
          <a:prstGeom prst="line">
            <a:avLst/>
          </a:prstGeom>
          <a:ln w="19050" cmpd="sng"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233738" y="3347703"/>
            <a:ext cx="1368000" cy="1368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b="1" dirty="0">
                <a:latin typeface="+mj-lt"/>
              </a:rPr>
              <a:t>Nebuliser devices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2874371" y="2824068"/>
            <a:ext cx="1368000" cy="1368000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b="1" dirty="0">
                <a:latin typeface="+mj-lt"/>
              </a:rPr>
              <a:t>Liquid spray inhalers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330805" y="3347703"/>
            <a:ext cx="1368000" cy="1368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b="1" dirty="0">
                <a:latin typeface="+mj-lt"/>
              </a:rPr>
              <a:t>Exotica! </a:t>
            </a:r>
          </a:p>
          <a:p>
            <a:pPr algn="ctr"/>
            <a:r>
              <a:rPr lang="en-GB" sz="1200" dirty="0"/>
              <a:t>(unusual devices/</a:t>
            </a:r>
            <a:br>
              <a:rPr lang="en-GB" sz="1200" dirty="0"/>
            </a:br>
            <a:r>
              <a:rPr lang="en-GB" sz="1200" dirty="0"/>
              <a:t>formulations)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437112" y="781995"/>
            <a:ext cx="1368000" cy="136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b="1" spc="-40" dirty="0">
                <a:solidFill>
                  <a:schemeClr val="bg1"/>
                </a:solidFill>
                <a:latin typeface="+mj-lt"/>
              </a:rPr>
              <a:t>Pressurised </a:t>
            </a:r>
            <a:r>
              <a:rPr lang="en-GB" sz="1400" b="1" dirty="0">
                <a:solidFill>
                  <a:schemeClr val="bg1"/>
                </a:solidFill>
                <a:latin typeface="+mj-lt"/>
              </a:rPr>
              <a:t>metered dose inhalers</a:t>
            </a:r>
          </a:p>
        </p:txBody>
      </p:sp>
      <p:sp>
        <p:nvSpPr>
          <p:cNvPr id="18" name="Oval 17"/>
          <p:cNvSpPr/>
          <p:nvPr/>
        </p:nvSpPr>
        <p:spPr>
          <a:xfrm>
            <a:off x="5906805" y="597937"/>
            <a:ext cx="792000" cy="792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890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New propellant  or old</a:t>
            </a: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127466" y="736066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2CA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Lactose blend</a:t>
            </a: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120903" y="1669161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2CA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Spray dried</a:t>
            </a:r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1175040" y="2423681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Mesh nebuliser</a:t>
            </a:r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1916832" y="4106934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Jet nebuliser</a:t>
            </a:r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128146" y="2499741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Smart or simple</a:t>
            </a:r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1729357" y="3239675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Solution or </a:t>
            </a:r>
            <a:r>
              <a:rPr lang="en-GB" sz="800" spc="-30" dirty="0">
                <a:solidFill>
                  <a:schemeClr val="tx1"/>
                </a:solidFill>
              </a:rPr>
              <a:t>suspension</a:t>
            </a:r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4208749" y="4156640"/>
            <a:ext cx="792000" cy="792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Unit or multidose</a:t>
            </a: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4401112" y="3040480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631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Flash </a:t>
            </a:r>
            <a:r>
              <a:rPr lang="en-GB" sz="800" spc="-40" dirty="0">
                <a:solidFill>
                  <a:schemeClr val="tx1"/>
                </a:solidFill>
              </a:rPr>
              <a:t>vaporisation</a:t>
            </a:r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3363913" y="597937"/>
            <a:ext cx="648000" cy="648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Capsule</a:t>
            </a:r>
          </a:p>
        </p:txBody>
      </p:sp>
      <p:sp>
        <p:nvSpPr>
          <p:cNvPr id="116" name="Oval 115"/>
          <p:cNvSpPr/>
          <p:nvPr/>
        </p:nvSpPr>
        <p:spPr>
          <a:xfrm>
            <a:off x="3469293" y="1325806"/>
            <a:ext cx="648000" cy="648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Blister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F0B1AA7-8C3F-487F-A8FA-068D3A5A9C5F}"/>
              </a:ext>
            </a:extLst>
          </p:cNvPr>
          <p:cNvSpPr>
            <a:spLocks noChangeAspect="1"/>
          </p:cNvSpPr>
          <p:nvPr/>
        </p:nvSpPr>
        <p:spPr>
          <a:xfrm>
            <a:off x="2143629" y="2294005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2CA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Active DPI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E473202-D1D8-4B3D-BE5C-8B94AF24A4B7}"/>
              </a:ext>
            </a:extLst>
          </p:cNvPr>
          <p:cNvSpPr>
            <a:spLocks noChangeAspect="1"/>
          </p:cNvSpPr>
          <p:nvPr/>
        </p:nvSpPr>
        <p:spPr>
          <a:xfrm>
            <a:off x="2594747" y="1465995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2CA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Multi-unit dose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F5E7A57-7547-4A2D-8D51-D3AAB5802291}"/>
              </a:ext>
            </a:extLst>
          </p:cNvPr>
          <p:cNvSpPr>
            <a:spLocks noChangeAspect="1"/>
          </p:cNvSpPr>
          <p:nvPr/>
        </p:nvSpPr>
        <p:spPr>
          <a:xfrm>
            <a:off x="2443587" y="597937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2CA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Unit dose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6140CC8-0781-48B5-AF31-B3B5B51F0133}"/>
              </a:ext>
            </a:extLst>
          </p:cNvPr>
          <p:cNvSpPr>
            <a:spLocks noChangeAspect="1"/>
          </p:cNvSpPr>
          <p:nvPr/>
        </p:nvSpPr>
        <p:spPr>
          <a:xfrm>
            <a:off x="3797473" y="2021246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890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Breath actuated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97D0216-8B3A-4415-A6C4-F707A6CC3CEC}"/>
              </a:ext>
            </a:extLst>
          </p:cNvPr>
          <p:cNvSpPr/>
          <p:nvPr/>
        </p:nvSpPr>
        <p:spPr>
          <a:xfrm>
            <a:off x="5906805" y="1622339"/>
            <a:ext cx="792000" cy="792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890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Suspension or Solution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79F2089-E622-4E5B-84C6-8E4479E0B4B6}"/>
              </a:ext>
            </a:extLst>
          </p:cNvPr>
          <p:cNvSpPr>
            <a:spLocks noChangeAspect="1"/>
          </p:cNvSpPr>
          <p:nvPr/>
        </p:nvSpPr>
        <p:spPr>
          <a:xfrm>
            <a:off x="5000199" y="2378145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890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Press &amp; breathe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750D097-0098-4225-8FA8-9A688089A499}"/>
              </a:ext>
            </a:extLst>
          </p:cNvPr>
          <p:cNvCxnSpPr>
            <a:cxnSpLocks/>
          </p:cNvCxnSpPr>
          <p:nvPr/>
        </p:nvCxnSpPr>
        <p:spPr>
          <a:xfrm>
            <a:off x="1773161" y="1510014"/>
            <a:ext cx="845165" cy="201968"/>
          </a:xfrm>
          <a:prstGeom prst="line">
            <a:avLst/>
          </a:prstGeom>
          <a:ln w="19050" cmpd="sng">
            <a:solidFill>
              <a:schemeClr val="tx2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>
            <a:spLocks noChangeAspect="1"/>
          </p:cNvSpPr>
          <p:nvPr/>
        </p:nvSpPr>
        <p:spPr>
          <a:xfrm>
            <a:off x="1005252" y="781995"/>
            <a:ext cx="1368000" cy="1368000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b="1" dirty="0">
                <a:latin typeface="+mj-lt"/>
              </a:rPr>
              <a:t>Dry powder inhalers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69"/>
    </mc:Choice>
    <mc:Fallback xmlns="">
      <p:transition spd="slow" advTm="135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..how can we help our customers to navigate this complexity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371"/>
            <a:ext cx="6858000" cy="196675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18"/>
    </mc:Choice>
    <mc:Fallback xmlns="">
      <p:transition spd="slow" advTm="13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>
            <a:spLocks noChangeAspect="1"/>
          </p:cNvSpPr>
          <p:nvPr/>
        </p:nvSpPr>
        <p:spPr>
          <a:xfrm>
            <a:off x="1985831" y="1478285"/>
            <a:ext cx="2592000" cy="259200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factors influence delivery platform selection</a:t>
            </a:r>
          </a:p>
        </p:txBody>
      </p:sp>
      <p:sp>
        <p:nvSpPr>
          <p:cNvPr id="8" name="Freeform 7"/>
          <p:cNvSpPr>
            <a:spLocks noChangeAspect="1"/>
          </p:cNvSpPr>
          <p:nvPr/>
        </p:nvSpPr>
        <p:spPr>
          <a:xfrm>
            <a:off x="2741791" y="902077"/>
            <a:ext cx="1080081" cy="1080000"/>
          </a:xfrm>
          <a:custGeom>
            <a:avLst/>
            <a:gdLst>
              <a:gd name="connsiteX0" fmla="*/ 0 w 761255"/>
              <a:gd name="connsiteY0" fmla="*/ 380628 h 761255"/>
              <a:gd name="connsiteX1" fmla="*/ 380628 w 761255"/>
              <a:gd name="connsiteY1" fmla="*/ 0 h 761255"/>
              <a:gd name="connsiteX2" fmla="*/ 761256 w 761255"/>
              <a:gd name="connsiteY2" fmla="*/ 380628 h 761255"/>
              <a:gd name="connsiteX3" fmla="*/ 380628 w 761255"/>
              <a:gd name="connsiteY3" fmla="*/ 761256 h 761255"/>
              <a:gd name="connsiteX4" fmla="*/ 0 w 761255"/>
              <a:gd name="connsiteY4" fmla="*/ 380628 h 761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55" h="761255">
                <a:moveTo>
                  <a:pt x="0" y="380628"/>
                </a:moveTo>
                <a:cubicBezTo>
                  <a:pt x="0" y="170413"/>
                  <a:pt x="170413" y="0"/>
                  <a:pt x="380628" y="0"/>
                </a:cubicBezTo>
                <a:cubicBezTo>
                  <a:pt x="590843" y="0"/>
                  <a:pt x="761256" y="170413"/>
                  <a:pt x="761256" y="380628"/>
                </a:cubicBezTo>
                <a:cubicBezTo>
                  <a:pt x="761256" y="590843"/>
                  <a:pt x="590843" y="761256"/>
                  <a:pt x="380628" y="761256"/>
                </a:cubicBezTo>
                <a:cubicBezTo>
                  <a:pt x="170413" y="761256"/>
                  <a:pt x="0" y="590843"/>
                  <a:pt x="0" y="3806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000" tIns="46800" rIns="90000" bIns="46800" numCol="1" spcCol="1270" anchor="ctr" anchorCtr="0">
            <a:noAutofit/>
          </a:bodyPr>
          <a:lstStyle/>
          <a:p>
            <a:pPr lvl="0" algn="ctr" defTabSz="266700">
              <a:spcBef>
                <a:spcPct val="0"/>
              </a:spcBef>
            </a:pPr>
            <a:r>
              <a:rPr lang="en-US" sz="900" b="1" kern="1200" dirty="0"/>
              <a:t>Development Stage</a:t>
            </a:r>
          </a:p>
        </p:txBody>
      </p:sp>
      <p:sp>
        <p:nvSpPr>
          <p:cNvPr id="14" name="Freeform 13"/>
          <p:cNvSpPr>
            <a:spLocks noChangeAspect="1"/>
          </p:cNvSpPr>
          <p:nvPr/>
        </p:nvSpPr>
        <p:spPr>
          <a:xfrm>
            <a:off x="2741791" y="3566493"/>
            <a:ext cx="1080081" cy="1080000"/>
          </a:xfrm>
          <a:custGeom>
            <a:avLst/>
            <a:gdLst>
              <a:gd name="connsiteX0" fmla="*/ 0 w 761255"/>
              <a:gd name="connsiteY0" fmla="*/ 380628 h 761255"/>
              <a:gd name="connsiteX1" fmla="*/ 380628 w 761255"/>
              <a:gd name="connsiteY1" fmla="*/ 0 h 761255"/>
              <a:gd name="connsiteX2" fmla="*/ 761256 w 761255"/>
              <a:gd name="connsiteY2" fmla="*/ 380628 h 761255"/>
              <a:gd name="connsiteX3" fmla="*/ 380628 w 761255"/>
              <a:gd name="connsiteY3" fmla="*/ 761256 h 761255"/>
              <a:gd name="connsiteX4" fmla="*/ 0 w 761255"/>
              <a:gd name="connsiteY4" fmla="*/ 380628 h 761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55" h="761255">
                <a:moveTo>
                  <a:pt x="0" y="380628"/>
                </a:moveTo>
                <a:cubicBezTo>
                  <a:pt x="0" y="170413"/>
                  <a:pt x="170413" y="0"/>
                  <a:pt x="380628" y="0"/>
                </a:cubicBezTo>
                <a:cubicBezTo>
                  <a:pt x="590843" y="0"/>
                  <a:pt x="761256" y="170413"/>
                  <a:pt x="761256" y="380628"/>
                </a:cubicBezTo>
                <a:cubicBezTo>
                  <a:pt x="761256" y="590843"/>
                  <a:pt x="590843" y="761256"/>
                  <a:pt x="380628" y="761256"/>
                </a:cubicBezTo>
                <a:cubicBezTo>
                  <a:pt x="170413" y="761256"/>
                  <a:pt x="0" y="590843"/>
                  <a:pt x="0" y="3806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000" tIns="46800" rIns="90000" bIns="46800" numCol="1" spcCol="1270" anchor="ctr" anchorCtr="0">
            <a:noAutofit/>
          </a:bodyPr>
          <a:lstStyle/>
          <a:p>
            <a:pPr lvl="0" algn="ctr" defTabSz="266700">
              <a:spcBef>
                <a:spcPct val="0"/>
              </a:spcBef>
            </a:pPr>
            <a:r>
              <a:rPr lang="en-US" sz="900" b="1" kern="1200" dirty="0"/>
              <a:t>Disease State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17FA2A-7E84-4416-8718-34EE0F56408F}"/>
              </a:ext>
            </a:extLst>
          </p:cNvPr>
          <p:cNvGrpSpPr/>
          <p:nvPr/>
        </p:nvGrpSpPr>
        <p:grpSpPr>
          <a:xfrm>
            <a:off x="1548000" y="2878198"/>
            <a:ext cx="3467662" cy="1080000"/>
            <a:chOff x="1608530" y="2963695"/>
            <a:chExt cx="3467662" cy="1080000"/>
          </a:xfrm>
        </p:grpSpPr>
        <p:sp>
          <p:nvSpPr>
            <p:cNvPr id="12" name="Freeform 11"/>
            <p:cNvSpPr>
              <a:spLocks noChangeAspect="1"/>
            </p:cNvSpPr>
            <p:nvPr/>
          </p:nvSpPr>
          <p:spPr>
            <a:xfrm>
              <a:off x="3996111" y="2963695"/>
              <a:ext cx="1080081" cy="1080000"/>
            </a:xfrm>
            <a:custGeom>
              <a:avLst/>
              <a:gdLst>
                <a:gd name="connsiteX0" fmla="*/ 0 w 761255"/>
                <a:gd name="connsiteY0" fmla="*/ 380628 h 761255"/>
                <a:gd name="connsiteX1" fmla="*/ 380628 w 761255"/>
                <a:gd name="connsiteY1" fmla="*/ 0 h 761255"/>
                <a:gd name="connsiteX2" fmla="*/ 761256 w 761255"/>
                <a:gd name="connsiteY2" fmla="*/ 380628 h 761255"/>
                <a:gd name="connsiteX3" fmla="*/ 380628 w 761255"/>
                <a:gd name="connsiteY3" fmla="*/ 761256 h 761255"/>
                <a:gd name="connsiteX4" fmla="*/ 0 w 761255"/>
                <a:gd name="connsiteY4" fmla="*/ 380628 h 76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5" h="761255">
                  <a:moveTo>
                    <a:pt x="0" y="380628"/>
                  </a:moveTo>
                  <a:cubicBezTo>
                    <a:pt x="0" y="170413"/>
                    <a:pt x="170413" y="0"/>
                    <a:pt x="380628" y="0"/>
                  </a:cubicBezTo>
                  <a:cubicBezTo>
                    <a:pt x="590843" y="0"/>
                    <a:pt x="761256" y="170413"/>
                    <a:pt x="761256" y="380628"/>
                  </a:cubicBezTo>
                  <a:cubicBezTo>
                    <a:pt x="761256" y="590843"/>
                    <a:pt x="590843" y="761256"/>
                    <a:pt x="380628" y="761256"/>
                  </a:cubicBezTo>
                  <a:cubicBezTo>
                    <a:pt x="170413" y="761256"/>
                    <a:pt x="0" y="590843"/>
                    <a:pt x="0" y="3806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000" tIns="46800" rIns="90000" bIns="46800" numCol="1" spcCol="1270" anchor="ctr" anchorCtr="0">
              <a:noAutofit/>
            </a:bodyPr>
            <a:lstStyle/>
            <a:p>
              <a:pPr lvl="0" algn="ctr" defTabSz="266700">
                <a:spcBef>
                  <a:spcPct val="0"/>
                </a:spcBef>
              </a:pPr>
              <a:r>
                <a:rPr lang="en-US" sz="900" b="1" kern="1200" dirty="0"/>
                <a:t>Patient Characteristics</a:t>
              </a:r>
            </a:p>
          </p:txBody>
        </p:sp>
        <p:sp>
          <p:nvSpPr>
            <p:cNvPr id="16" name="Freeform 15"/>
            <p:cNvSpPr>
              <a:spLocks noChangeAspect="1"/>
            </p:cNvSpPr>
            <p:nvPr/>
          </p:nvSpPr>
          <p:spPr>
            <a:xfrm>
              <a:off x="1608530" y="2963695"/>
              <a:ext cx="1080081" cy="1080000"/>
            </a:xfrm>
            <a:custGeom>
              <a:avLst/>
              <a:gdLst>
                <a:gd name="connsiteX0" fmla="*/ 0 w 761255"/>
                <a:gd name="connsiteY0" fmla="*/ 380628 h 761255"/>
                <a:gd name="connsiteX1" fmla="*/ 380628 w 761255"/>
                <a:gd name="connsiteY1" fmla="*/ 0 h 761255"/>
                <a:gd name="connsiteX2" fmla="*/ 761256 w 761255"/>
                <a:gd name="connsiteY2" fmla="*/ 380628 h 761255"/>
                <a:gd name="connsiteX3" fmla="*/ 380628 w 761255"/>
                <a:gd name="connsiteY3" fmla="*/ 761256 h 761255"/>
                <a:gd name="connsiteX4" fmla="*/ 0 w 761255"/>
                <a:gd name="connsiteY4" fmla="*/ 380628 h 76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5" h="761255">
                  <a:moveTo>
                    <a:pt x="0" y="380628"/>
                  </a:moveTo>
                  <a:cubicBezTo>
                    <a:pt x="0" y="170413"/>
                    <a:pt x="170413" y="0"/>
                    <a:pt x="380628" y="0"/>
                  </a:cubicBezTo>
                  <a:cubicBezTo>
                    <a:pt x="590843" y="0"/>
                    <a:pt x="761256" y="170413"/>
                    <a:pt x="761256" y="380628"/>
                  </a:cubicBezTo>
                  <a:cubicBezTo>
                    <a:pt x="761256" y="590843"/>
                    <a:pt x="590843" y="761256"/>
                    <a:pt x="380628" y="761256"/>
                  </a:cubicBezTo>
                  <a:cubicBezTo>
                    <a:pt x="170413" y="761256"/>
                    <a:pt x="0" y="590843"/>
                    <a:pt x="0" y="3806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000" tIns="46800" rIns="90000" bIns="46800" numCol="1" spcCol="1270" anchor="ctr" anchorCtr="0">
              <a:noAutofit/>
            </a:bodyPr>
            <a:lstStyle/>
            <a:p>
              <a:pPr lvl="0" algn="ctr" defTabSz="266700">
                <a:spcBef>
                  <a:spcPct val="0"/>
                </a:spcBef>
              </a:pPr>
              <a:r>
                <a:rPr lang="en-US" sz="900" b="1" kern="1200" dirty="0"/>
                <a:t>Commercial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35672D-4183-4AD6-AF4E-3941D2B0E597}"/>
              </a:ext>
            </a:extLst>
          </p:cNvPr>
          <p:cNvGrpSpPr/>
          <p:nvPr/>
        </p:nvGrpSpPr>
        <p:grpSpPr>
          <a:xfrm>
            <a:off x="1548000" y="1608788"/>
            <a:ext cx="3467662" cy="1080000"/>
            <a:chOff x="1608530" y="1694285"/>
            <a:chExt cx="3467662" cy="1080000"/>
          </a:xfrm>
        </p:grpSpPr>
        <p:sp>
          <p:nvSpPr>
            <p:cNvPr id="10" name="Freeform 9"/>
            <p:cNvSpPr>
              <a:spLocks noChangeAspect="1"/>
            </p:cNvSpPr>
            <p:nvPr/>
          </p:nvSpPr>
          <p:spPr>
            <a:xfrm>
              <a:off x="3996111" y="1694285"/>
              <a:ext cx="1080081" cy="1080000"/>
            </a:xfrm>
            <a:custGeom>
              <a:avLst/>
              <a:gdLst>
                <a:gd name="connsiteX0" fmla="*/ 0 w 761255"/>
                <a:gd name="connsiteY0" fmla="*/ 380628 h 761255"/>
                <a:gd name="connsiteX1" fmla="*/ 380628 w 761255"/>
                <a:gd name="connsiteY1" fmla="*/ 0 h 761255"/>
                <a:gd name="connsiteX2" fmla="*/ 761256 w 761255"/>
                <a:gd name="connsiteY2" fmla="*/ 380628 h 761255"/>
                <a:gd name="connsiteX3" fmla="*/ 380628 w 761255"/>
                <a:gd name="connsiteY3" fmla="*/ 761256 h 761255"/>
                <a:gd name="connsiteX4" fmla="*/ 0 w 761255"/>
                <a:gd name="connsiteY4" fmla="*/ 380628 h 76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5" h="761255">
                  <a:moveTo>
                    <a:pt x="0" y="380628"/>
                  </a:moveTo>
                  <a:cubicBezTo>
                    <a:pt x="0" y="170413"/>
                    <a:pt x="170413" y="0"/>
                    <a:pt x="380628" y="0"/>
                  </a:cubicBezTo>
                  <a:cubicBezTo>
                    <a:pt x="590843" y="0"/>
                    <a:pt x="761256" y="170413"/>
                    <a:pt x="761256" y="380628"/>
                  </a:cubicBezTo>
                  <a:cubicBezTo>
                    <a:pt x="761256" y="590843"/>
                    <a:pt x="590843" y="761256"/>
                    <a:pt x="380628" y="761256"/>
                  </a:cubicBezTo>
                  <a:cubicBezTo>
                    <a:pt x="170413" y="761256"/>
                    <a:pt x="0" y="590843"/>
                    <a:pt x="0" y="3806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000" tIns="46800" rIns="90000" bIns="46800" numCol="1" spcCol="1270" anchor="ctr" anchorCtr="0">
              <a:noAutofit/>
            </a:bodyPr>
            <a:lstStyle/>
            <a:p>
              <a:pPr lvl="0" algn="ctr" defTabSz="266700">
                <a:spcBef>
                  <a:spcPct val="0"/>
                </a:spcBef>
              </a:pPr>
              <a:r>
                <a:rPr lang="en-US" sz="900" b="1" kern="1200" dirty="0"/>
                <a:t>Technical</a:t>
              </a:r>
            </a:p>
          </p:txBody>
        </p:sp>
        <p:sp>
          <p:nvSpPr>
            <p:cNvPr id="18" name="Freeform 17"/>
            <p:cNvSpPr>
              <a:spLocks noChangeAspect="1"/>
            </p:cNvSpPr>
            <p:nvPr/>
          </p:nvSpPr>
          <p:spPr>
            <a:xfrm>
              <a:off x="1608530" y="1694285"/>
              <a:ext cx="1080081" cy="1080000"/>
            </a:xfrm>
            <a:custGeom>
              <a:avLst/>
              <a:gdLst>
                <a:gd name="connsiteX0" fmla="*/ 0 w 761255"/>
                <a:gd name="connsiteY0" fmla="*/ 380628 h 761255"/>
                <a:gd name="connsiteX1" fmla="*/ 380628 w 761255"/>
                <a:gd name="connsiteY1" fmla="*/ 0 h 761255"/>
                <a:gd name="connsiteX2" fmla="*/ 761256 w 761255"/>
                <a:gd name="connsiteY2" fmla="*/ 380628 h 761255"/>
                <a:gd name="connsiteX3" fmla="*/ 380628 w 761255"/>
                <a:gd name="connsiteY3" fmla="*/ 761256 h 761255"/>
                <a:gd name="connsiteX4" fmla="*/ 0 w 761255"/>
                <a:gd name="connsiteY4" fmla="*/ 380628 h 76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5" h="761255">
                  <a:moveTo>
                    <a:pt x="0" y="380628"/>
                  </a:moveTo>
                  <a:cubicBezTo>
                    <a:pt x="0" y="170413"/>
                    <a:pt x="170413" y="0"/>
                    <a:pt x="380628" y="0"/>
                  </a:cubicBezTo>
                  <a:cubicBezTo>
                    <a:pt x="590843" y="0"/>
                    <a:pt x="761256" y="170413"/>
                    <a:pt x="761256" y="380628"/>
                  </a:cubicBezTo>
                  <a:cubicBezTo>
                    <a:pt x="761256" y="590843"/>
                    <a:pt x="590843" y="761256"/>
                    <a:pt x="380628" y="761256"/>
                  </a:cubicBezTo>
                  <a:cubicBezTo>
                    <a:pt x="170413" y="761256"/>
                    <a:pt x="0" y="590843"/>
                    <a:pt x="0" y="3806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000" tIns="46800" rIns="90000" bIns="46800" numCol="1" spcCol="1270" anchor="ctr" anchorCtr="0">
              <a:noAutofit/>
            </a:bodyPr>
            <a:lstStyle/>
            <a:p>
              <a:pPr lvl="0" algn="ctr" defTabSz="266700">
                <a:spcBef>
                  <a:spcPct val="0"/>
                </a:spcBef>
              </a:pPr>
              <a:r>
                <a:rPr lang="en-US" sz="900" b="1" kern="1200" dirty="0"/>
                <a:t>Time &amp; Cost</a:t>
              </a: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1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45"/>
    </mc:Choice>
    <mc:Fallback xmlns="">
      <p:transition spd="slow" advTm="133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7664" y="207701"/>
            <a:ext cx="6192150" cy="492443"/>
          </a:xfrm>
        </p:spPr>
        <p:txBody>
          <a:bodyPr/>
          <a:lstStyle/>
          <a:p>
            <a:r>
              <a:rPr lang="en-GB" dirty="0" smtClean="0"/>
              <a:t>What factors are typically most influential when it comes to platform selection?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29038" y="1059582"/>
            <a:ext cx="6200776" cy="3600400"/>
          </a:xfrm>
        </p:spPr>
        <p:txBody>
          <a:bodyPr>
            <a:noAutofit/>
          </a:bodyPr>
          <a:lstStyle/>
          <a:p>
            <a:r>
              <a:rPr lang="en-GB" sz="1600" dirty="0" smtClean="0"/>
              <a:t>Technical Considerations</a:t>
            </a:r>
          </a:p>
          <a:p>
            <a:pPr marL="0" lvl="1" indent="0">
              <a:buNone/>
            </a:pPr>
            <a:r>
              <a:rPr lang="en-GB" sz="1400" dirty="0" smtClean="0"/>
              <a:t>The molecule dictates what is possible – some options may be excluded quickly on technical considerations </a:t>
            </a:r>
          </a:p>
          <a:p>
            <a:pPr marL="0" lvl="1" indent="0">
              <a:buNone/>
            </a:pPr>
            <a:endParaRPr lang="en-GB" sz="1400" dirty="0" smtClean="0"/>
          </a:p>
          <a:p>
            <a:pPr marL="0" lvl="1" indent="0">
              <a:buNone/>
            </a:pPr>
            <a:r>
              <a:rPr lang="en-GB" sz="1600" b="1" dirty="0">
                <a:solidFill>
                  <a:schemeClr val="tx2"/>
                </a:solidFill>
              </a:rPr>
              <a:t>Speed and Cost</a:t>
            </a:r>
          </a:p>
          <a:p>
            <a:pPr marL="0" lvl="1" indent="0">
              <a:buNone/>
            </a:pPr>
            <a:r>
              <a:rPr lang="en-GB" sz="1400" dirty="0" smtClean="0"/>
              <a:t>Typical development programmes are very focussed on the next milestone &amp; value inflection.  </a:t>
            </a:r>
          </a:p>
          <a:p>
            <a:pPr marL="171450" lvl="1" indent="-171450"/>
            <a:r>
              <a:rPr lang="en-GB" sz="1400" dirty="0" smtClean="0"/>
              <a:t>Delivery platform doesn’t have to be representative of final commercial product – just “phase appropriate”</a:t>
            </a:r>
          </a:p>
          <a:p>
            <a:pPr marL="171450" lvl="1" indent="-171450"/>
            <a:endParaRPr lang="en-GB" sz="1400" dirty="0"/>
          </a:p>
          <a:p>
            <a:pPr marL="0" lvl="1" indent="0">
              <a:buNone/>
            </a:pPr>
            <a:r>
              <a:rPr lang="en-GB" sz="1600" b="1" dirty="0" smtClean="0">
                <a:solidFill>
                  <a:schemeClr val="tx2"/>
                </a:solidFill>
              </a:rPr>
              <a:t>Maximising </a:t>
            </a:r>
            <a:r>
              <a:rPr lang="en-GB" sz="1600" b="1" dirty="0">
                <a:solidFill>
                  <a:schemeClr val="tx2"/>
                </a:solidFill>
              </a:rPr>
              <a:t>Probability of </a:t>
            </a:r>
            <a:r>
              <a:rPr lang="en-GB" sz="1600" b="1" dirty="0" smtClean="0">
                <a:solidFill>
                  <a:schemeClr val="tx2"/>
                </a:solidFill>
              </a:rPr>
              <a:t>Success</a:t>
            </a:r>
          </a:p>
          <a:p>
            <a:pPr marL="0" lvl="1" indent="0">
              <a:buNone/>
            </a:pPr>
            <a:r>
              <a:rPr lang="en-GB" sz="1400" dirty="0" smtClean="0"/>
              <a:t>Choosing a platform to give the asset the best possible chance of success</a:t>
            </a:r>
          </a:p>
          <a:p>
            <a:pPr marL="171450" lvl="1" indent="-171450"/>
            <a:r>
              <a:rPr lang="en-GB" sz="1400" dirty="0" smtClean="0"/>
              <a:t>Making use of connectivity in clinical trials or deep lung deposition from smart nebulisation</a:t>
            </a:r>
            <a:endParaRPr lang="en-GB" sz="14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65"/>
    </mc:Choice>
    <mc:Fallback xmlns="">
      <p:transition spd="slow" advTm="172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ectura Template">
  <a:themeElements>
    <a:clrScheme name="Custom 2">
      <a:dk1>
        <a:srgbClr val="4A4A49"/>
      </a:dk1>
      <a:lt1>
        <a:sysClr val="window" lastClr="FFFFFF"/>
      </a:lt1>
      <a:dk2>
        <a:srgbClr val="003057"/>
      </a:dk2>
      <a:lt2>
        <a:srgbClr val="E4EAEE"/>
      </a:lt2>
      <a:accent1>
        <a:srgbClr val="003057"/>
      </a:accent1>
      <a:accent2>
        <a:srgbClr val="5B7F95"/>
      </a:accent2>
      <a:accent3>
        <a:srgbClr val="00A393"/>
      </a:accent3>
      <a:accent4>
        <a:srgbClr val="E04F39"/>
      </a:accent4>
      <a:accent5>
        <a:srgbClr val="FBDB65"/>
      </a:accent5>
      <a:accent6>
        <a:srgbClr val="FFB25B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VEC_PPT_template V14" id="{0EF56E06-2776-E449-99D0-4F31B4371720}" vid="{1A933762-6497-5049-B42F-120DA421F8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455560"/>
    </a:dk1>
    <a:lt1>
      <a:srgbClr val="FFFFFF"/>
    </a:lt1>
    <a:dk2>
      <a:srgbClr val="F5CC49"/>
    </a:dk2>
    <a:lt2>
      <a:srgbClr val="54B8B1"/>
    </a:lt2>
    <a:accent1>
      <a:srgbClr val="455560"/>
    </a:accent1>
    <a:accent2>
      <a:srgbClr val="0084A9"/>
    </a:accent2>
    <a:accent3>
      <a:srgbClr val="90C6E7"/>
    </a:accent3>
    <a:accent4>
      <a:srgbClr val="7A7A7A"/>
    </a:accent4>
    <a:accent5>
      <a:srgbClr val="A53F97"/>
    </a:accent5>
    <a:accent6>
      <a:srgbClr val="EF4135"/>
    </a:accent6>
    <a:hlink>
      <a:srgbClr val="F57E20"/>
    </a:hlink>
    <a:folHlink>
      <a:srgbClr val="EDE797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VEC_PPT_template V15</Template>
  <TotalTime>6082</TotalTime>
  <Words>776</Words>
  <Application>Microsoft Office PowerPoint</Application>
  <PresentationFormat>Custom</PresentationFormat>
  <Paragraphs>171</Paragraphs>
  <Slides>20</Slides>
  <Notes>19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Apple Symbols</vt:lpstr>
      <vt:lpstr>Arial</vt:lpstr>
      <vt:lpstr>HelveticaNowText-Regular</vt:lpstr>
      <vt:lpstr>Lucida Grande</vt:lpstr>
      <vt:lpstr>System Font</vt:lpstr>
      <vt:lpstr>System Font Regular</vt:lpstr>
      <vt:lpstr>Times New Roman</vt:lpstr>
      <vt:lpstr>Wingdings</vt:lpstr>
      <vt:lpstr>Vectura Template</vt:lpstr>
      <vt:lpstr>  Inhaled product development: fast-to-clinic approaches  </vt:lpstr>
      <vt:lpstr>Key Topics</vt:lpstr>
      <vt:lpstr>Vectura offers fully-integrated services to support customers  in the development of inhaled medicines</vt:lpstr>
      <vt:lpstr>PowerPoint Presentation</vt:lpstr>
      <vt:lpstr>Selecting the right delivery platform technology</vt:lpstr>
      <vt:lpstr>There is a lot of choice when it comes to inhaled delivery platforms…</vt:lpstr>
      <vt:lpstr>..how can we help our customers to navigate this complexity</vt:lpstr>
      <vt:lpstr>Many factors influence delivery platform selection</vt:lpstr>
      <vt:lpstr>What factors are typically most influential when it comes to platform selection?</vt:lpstr>
      <vt:lpstr>Key platform technology decisions during a programme</vt:lpstr>
      <vt:lpstr>Not necessarily one platform choice for the duration of a programme - making informed choices can save time, money and reduce risk</vt:lpstr>
      <vt:lpstr>Typical approach for a fast-to-clinic development</vt:lpstr>
      <vt:lpstr>Case Study: Smart nebulisation for a cost effective, fast-to-clinic development</vt:lpstr>
      <vt:lpstr>Small molecule development programme in a rare disease - How to accelerate to the clinic?</vt:lpstr>
      <vt:lpstr>Advantages of Smart Nebulisation</vt:lpstr>
      <vt:lpstr>Smart nebulisation offers many advantages to accelerate  and de-risk an early-stage development</vt:lpstr>
      <vt:lpstr>Summary: fast-to-clinic approaches for inhaled development</vt:lpstr>
      <vt:lpstr>Thank-you   For any questions, more information or to discuss your inhaled development programme, please contact us at enquiries@vectura.com</vt:lpstr>
      <vt:lpstr>Meet the Speaker</vt:lpstr>
      <vt:lpstr>PowerPoint Presentation</vt:lpstr>
    </vt:vector>
  </TitlesOfParts>
  <Company>Vectura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Harper</dc:creator>
  <cp:lastModifiedBy>Richard Harper</cp:lastModifiedBy>
  <cp:revision>493</cp:revision>
  <cp:lastPrinted>2020-04-16T18:47:52Z</cp:lastPrinted>
  <dcterms:created xsi:type="dcterms:W3CDTF">2020-03-13T13:01:44Z</dcterms:created>
  <dcterms:modified xsi:type="dcterms:W3CDTF">2020-07-23T15:25:49Z</dcterms:modified>
</cp:coreProperties>
</file>